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4" r:id="rId3"/>
    <p:sldId id="299" r:id="rId4"/>
    <p:sldId id="259" r:id="rId5"/>
    <p:sldId id="265" r:id="rId6"/>
    <p:sldId id="258" r:id="rId7"/>
    <p:sldId id="260" r:id="rId8"/>
    <p:sldId id="261" r:id="rId9"/>
    <p:sldId id="283" r:id="rId10"/>
    <p:sldId id="269" r:id="rId11"/>
    <p:sldId id="270" r:id="rId12"/>
    <p:sldId id="268" r:id="rId13"/>
    <p:sldId id="262" r:id="rId14"/>
    <p:sldId id="263" r:id="rId15"/>
    <p:sldId id="277" r:id="rId16"/>
    <p:sldId id="278" r:id="rId17"/>
    <p:sldId id="266" r:id="rId18"/>
    <p:sldId id="271" r:id="rId19"/>
    <p:sldId id="297" r:id="rId20"/>
    <p:sldId id="273" r:id="rId21"/>
    <p:sldId id="274" r:id="rId22"/>
    <p:sldId id="275" r:id="rId23"/>
    <p:sldId id="276" r:id="rId24"/>
    <p:sldId id="279" r:id="rId25"/>
    <p:sldId id="280" r:id="rId26"/>
    <p:sldId id="282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8" r:id="rId43"/>
    <p:sldId id="257" r:id="rId44"/>
    <p:sldId id="267" r:id="rId45"/>
    <p:sldId id="300" r:id="rId46"/>
    <p:sldId id="302" r:id="rId4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00"/>
    <a:srgbClr val="00FF00"/>
    <a:srgbClr val="9900CC"/>
    <a:srgbClr val="9966FF"/>
    <a:srgbClr val="800000"/>
    <a:srgbClr val="FF4747"/>
    <a:srgbClr val="FFAFAF"/>
    <a:srgbClr val="5F9127"/>
    <a:srgbClr val="497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7" autoAdjust="0"/>
    <p:restoredTop sz="94669" autoAdjust="0"/>
  </p:normalViewPr>
  <p:slideViewPr>
    <p:cSldViewPr>
      <p:cViewPr>
        <p:scale>
          <a:sx n="90" d="100"/>
          <a:sy n="90" d="100"/>
        </p:scale>
        <p:origin x="-93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25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BAC90-90DE-436C-9E4E-1E9859DCDDB0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DF03A-DD2D-4988-86D1-70476219A2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1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DF03A-DD2D-4988-86D1-70476219A22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10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DF03A-DD2D-4988-86D1-70476219A22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2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49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94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01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29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57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41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67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12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42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81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0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BBF40-F356-4DAF-8EF8-17BEE2FDCE37}" type="datetimeFigureOut">
              <a:rPr lang="de-DE" smtClean="0"/>
              <a:t>22.10.2015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0D8ED-D0A2-48B7-85EF-3499665F46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83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16.pn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9.em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16.png"/><Relationship Id="rId7" Type="http://schemas.openxmlformats.org/officeDocument/2006/relationships/image" Target="../media/image43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3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microsoft.com/office/2007/relationships/hdphoto" Target="../media/hdphoto2.wdp"/><Relationship Id="rId5" Type="http://schemas.openxmlformats.org/officeDocument/2006/relationships/image" Target="../media/image4.emf"/><Relationship Id="rId10" Type="http://schemas.openxmlformats.org/officeDocument/2006/relationships/image" Target="../media/image2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16.png"/><Relationship Id="rId7" Type="http://schemas.openxmlformats.org/officeDocument/2006/relationships/image" Target="../media/image64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emf"/><Relationship Id="rId4" Type="http://schemas.openxmlformats.org/officeDocument/2006/relationships/image" Target="../media/image61.tiff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microsoft.com/office/2007/relationships/hdphoto" Target="../media/hdphoto11.wdp"/><Relationship Id="rId18" Type="http://schemas.openxmlformats.org/officeDocument/2006/relationships/image" Target="../media/image76.png"/><Relationship Id="rId3" Type="http://schemas.openxmlformats.org/officeDocument/2006/relationships/image" Target="../media/image16.png"/><Relationship Id="rId21" Type="http://schemas.openxmlformats.org/officeDocument/2006/relationships/image" Target="../media/image78.jpeg"/><Relationship Id="rId7" Type="http://schemas.microsoft.com/office/2007/relationships/hdphoto" Target="../media/hdphoto8.wdp"/><Relationship Id="rId12" Type="http://schemas.openxmlformats.org/officeDocument/2006/relationships/image" Target="../media/image73.png"/><Relationship Id="rId17" Type="http://schemas.microsoft.com/office/2007/relationships/hdphoto" Target="../media/hdphoto13.wdp"/><Relationship Id="rId2" Type="http://schemas.openxmlformats.org/officeDocument/2006/relationships/image" Target="../media/image24.png"/><Relationship Id="rId16" Type="http://schemas.openxmlformats.org/officeDocument/2006/relationships/image" Target="../media/image75.pn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microsoft.com/office/2007/relationships/hdphoto" Target="../media/hdphoto12.wdp"/><Relationship Id="rId10" Type="http://schemas.openxmlformats.org/officeDocument/2006/relationships/image" Target="../media/image72.png"/><Relationship Id="rId19" Type="http://schemas.microsoft.com/office/2007/relationships/hdphoto" Target="../media/hdphoto14.wdp"/><Relationship Id="rId4" Type="http://schemas.openxmlformats.org/officeDocument/2006/relationships/image" Target="../media/image69.png"/><Relationship Id="rId9" Type="http://schemas.microsoft.com/office/2007/relationships/hdphoto" Target="../media/hdphoto9.wdp"/><Relationship Id="rId1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4.jpeg"/><Relationship Id="rId7" Type="http://schemas.microsoft.com/office/2007/relationships/hdphoto" Target="../media/hdphoto1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24.png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iff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iff"/><Relationship Id="rId5" Type="http://schemas.openxmlformats.org/officeDocument/2006/relationships/image" Target="../media/image93.tiff"/><Relationship Id="rId4" Type="http://schemas.openxmlformats.org/officeDocument/2006/relationships/image" Target="../media/image9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tiff"/><Relationship Id="rId3" Type="http://schemas.openxmlformats.org/officeDocument/2006/relationships/image" Target="../media/image16.png"/><Relationship Id="rId7" Type="http://schemas.openxmlformats.org/officeDocument/2006/relationships/image" Target="../media/image9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tiff"/><Relationship Id="rId11" Type="http://schemas.openxmlformats.org/officeDocument/2006/relationships/image" Target="../media/image64.tiff"/><Relationship Id="rId5" Type="http://schemas.openxmlformats.org/officeDocument/2006/relationships/image" Target="../media/image97.tiff"/><Relationship Id="rId10" Type="http://schemas.openxmlformats.org/officeDocument/2006/relationships/image" Target="../media/image102.tiff"/><Relationship Id="rId4" Type="http://schemas.openxmlformats.org/officeDocument/2006/relationships/image" Target="../media/image96.tiff"/><Relationship Id="rId9" Type="http://schemas.openxmlformats.org/officeDocument/2006/relationships/image" Target="../media/image10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jpe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7.emf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3.wdp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719740" y="2198172"/>
            <a:ext cx="10585175" cy="1470025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Characterization of the Pre-Lytic Active Egress of a Non-Enveloped Virus 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tb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7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kamoucha.files.wordpress.com/2013/10/avantagesetinconvc3a9nien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4695"/>
          <a:stretch/>
        </p:blipFill>
        <p:spPr bwMode="auto">
          <a:xfrm>
            <a:off x="2684837" y="2175388"/>
            <a:ext cx="3687363" cy="2120131"/>
          </a:xfrm>
          <a:prstGeom prst="rect">
            <a:avLst/>
          </a:prstGeom>
          <a:noFill/>
          <a:scene3d>
            <a:camera prst="orthographicFront">
              <a:rot lat="0" lon="2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07156" y="1586696"/>
            <a:ext cx="424847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Use of cellular DNA and RNA polymerases.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Advantage of the RNA-splicing machinery for RNA processing.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Exploitation of the cellular chromatin for integration into the host’s genome.</a:t>
            </a:r>
            <a:endParaRPr lang="en-US" sz="16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478497" y="1154648"/>
            <a:ext cx="12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00"/>
                </a:solidFill>
              </a:rPr>
              <a:t>Advantages</a:t>
            </a:r>
            <a:endParaRPr lang="en-US" b="1" dirty="0">
              <a:solidFill>
                <a:srgbClr val="00FF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990894" y="1154648"/>
            <a:ext cx="15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Disadvantages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838766" y="1586696"/>
            <a:ext cx="43204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Nuclear import and export required </a:t>
            </a:r>
          </a:p>
          <a:p>
            <a:pPr>
              <a:spcAft>
                <a:spcPts val="600"/>
              </a:spcAft>
              <a:tabLst>
                <a:tab pos="265113" algn="l"/>
              </a:tabLst>
            </a:pPr>
            <a:r>
              <a:rPr lang="en-US" sz="1600" b="1" dirty="0" smtClean="0">
                <a:sym typeface="Wingdings" panose="05000000000000000000" pitchFamily="2" charset="2"/>
              </a:rPr>
              <a:t>	 nuclear envelope as an additional obstacle</a:t>
            </a:r>
            <a:endParaRPr lang="en-US" sz="1600" b="1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de-CH" sz="2800" b="1" dirty="0" err="1" smtClean="0">
                <a:solidFill>
                  <a:schemeClr val="bg1"/>
                </a:solidFill>
                <a:latin typeface="+mj-lt"/>
              </a:rPr>
              <a:t>Karyophilic</a:t>
            </a:r>
            <a:r>
              <a:rPr lang="de-CH" sz="28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2800" b="1" dirty="0" err="1" smtClean="0">
                <a:solidFill>
                  <a:schemeClr val="bg1"/>
                </a:solidFill>
                <a:latin typeface="+mj-lt"/>
              </a:rPr>
              <a:t>Viruses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3707904" y="4077072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Consequences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1115616" y="4569154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Nuclear import</a:t>
            </a:r>
            <a:endParaRPr lang="en-US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5831838" y="4569154"/>
            <a:ext cx="16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Nuclear export</a:t>
            </a:r>
            <a:endParaRPr lang="en-US" b="1" dirty="0"/>
          </a:p>
        </p:txBody>
      </p:sp>
      <p:pic>
        <p:nvPicPr>
          <p:cNvPr id="1044" name="Picture 20" descr="http://photos.gograph.com/thumbs/CSP/CSP992/k13369936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38" y="4301846"/>
            <a:ext cx="2226497" cy="27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07156" y="4971072"/>
            <a:ext cx="374476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of the incoming viral genome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of non-structural, regulatory viral proteins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o</a:t>
            </a:r>
            <a:r>
              <a:rPr lang="en-US" sz="1600" b="1" dirty="0" smtClean="0"/>
              <a:t>f </a:t>
            </a:r>
            <a:r>
              <a:rPr lang="en-US" sz="1600" b="1" i="1" dirty="0" smtClean="0"/>
              <a:t>de novo </a:t>
            </a:r>
            <a:r>
              <a:rPr lang="en-US" sz="1600" b="1" dirty="0" smtClean="0"/>
              <a:t>synthesized viral structural proteins</a:t>
            </a:r>
            <a:endParaRPr lang="en-US" sz="1600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5508104" y="4973067"/>
            <a:ext cx="3744764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of transcribed mRNAs for translation in the cytosol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of assembled viral capsids and nucleoproteins</a:t>
            </a:r>
          </a:p>
        </p:txBody>
      </p:sp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0" y="4363193"/>
            <a:ext cx="4935853" cy="176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sp>
        <p:nvSpPr>
          <p:cNvPr id="4" name="Textfeld 3"/>
          <p:cNvSpPr txBox="1"/>
          <p:nvPr/>
        </p:nvSpPr>
        <p:spPr>
          <a:xfrm>
            <a:off x="5656741" y="1772816"/>
            <a:ext cx="328779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RAN-GTP-</a:t>
            </a:r>
            <a:r>
              <a:rPr lang="en-US" dirty="0" err="1" smtClean="0"/>
              <a:t>Exportin</a:t>
            </a:r>
            <a:r>
              <a:rPr lang="en-US" dirty="0" smtClean="0"/>
              <a:t> Complex binds to Cargo protein, resulting in nuclear export.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 smtClean="0"/>
              <a:t>Cargo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released</a:t>
            </a:r>
            <a:r>
              <a:rPr lang="de-CH" dirty="0" smtClean="0"/>
              <a:t> in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cytoplasm</a:t>
            </a:r>
            <a:r>
              <a:rPr lang="de-CH" dirty="0" smtClean="0"/>
              <a:t> upon </a:t>
            </a:r>
            <a:r>
              <a:rPr lang="de-CH" dirty="0" err="1" smtClean="0"/>
              <a:t>hydrolyzation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Ran-GTP </a:t>
            </a:r>
            <a:r>
              <a:rPr lang="de-CH" dirty="0" err="1" smtClean="0"/>
              <a:t>to</a:t>
            </a:r>
            <a:r>
              <a:rPr lang="de-CH" dirty="0" smtClean="0"/>
              <a:t> Ran-GDP.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20560" y="4047816"/>
            <a:ext cx="453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 smtClean="0"/>
              <a:t>Current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model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for</a:t>
            </a:r>
            <a:r>
              <a:rPr lang="de-CH" sz="1600" b="1" dirty="0" smtClean="0"/>
              <a:t> MVM </a:t>
            </a:r>
            <a:r>
              <a:rPr lang="de-CH" sz="1600" b="1" dirty="0" err="1" smtClean="0"/>
              <a:t>nuclear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export</a:t>
            </a:r>
            <a:r>
              <a:rPr lang="de-CH" sz="1600" b="1" dirty="0" smtClean="0"/>
              <a:t>:</a:t>
            </a:r>
            <a:endParaRPr lang="en-US" sz="1600" b="1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157912" y="619448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①</a:t>
            </a:r>
            <a:endParaRPr lang="en-US" sz="1200" dirty="0"/>
          </a:p>
        </p:txBody>
      </p:sp>
      <p:sp>
        <p:nvSpPr>
          <p:cNvPr id="8" name="Textfeld 7"/>
          <p:cNvSpPr txBox="1"/>
          <p:nvPr/>
        </p:nvSpPr>
        <p:spPr>
          <a:xfrm>
            <a:off x="157912" y="64324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②</a:t>
            </a:r>
            <a:endParaRPr lang="en-US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89425" y="6163705"/>
            <a:ext cx="562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NES </a:t>
            </a:r>
            <a:r>
              <a:rPr lang="de-CH" sz="1600" dirty="0" err="1" smtClean="0"/>
              <a:t>activity</a:t>
            </a:r>
            <a:r>
              <a:rPr lang="de-CH" sz="1600" dirty="0" smtClean="0"/>
              <a:t> </a:t>
            </a:r>
            <a:r>
              <a:rPr lang="de-CH" sz="1600" dirty="0" err="1" smtClean="0"/>
              <a:t>of</a:t>
            </a:r>
            <a:r>
              <a:rPr lang="de-CH" sz="1600" dirty="0" smtClean="0"/>
              <a:t> </a:t>
            </a:r>
            <a:r>
              <a:rPr lang="de-CH" sz="1600" dirty="0" err="1" smtClean="0"/>
              <a:t>highly</a:t>
            </a:r>
            <a:r>
              <a:rPr lang="de-CH" sz="1600" dirty="0" smtClean="0"/>
              <a:t> </a:t>
            </a:r>
            <a:r>
              <a:rPr lang="de-CH" sz="1600" dirty="0" err="1" smtClean="0"/>
              <a:t>phosphorylated</a:t>
            </a:r>
            <a:r>
              <a:rPr lang="de-CH" sz="1600" dirty="0" smtClean="0"/>
              <a:t> N-VP2 in </a:t>
            </a:r>
            <a:r>
              <a:rPr lang="de-CH" sz="1600" dirty="0" err="1" smtClean="0"/>
              <a:t>transformed</a:t>
            </a:r>
            <a:r>
              <a:rPr lang="de-CH" sz="1600" dirty="0" smtClean="0"/>
              <a:t> </a:t>
            </a:r>
            <a:r>
              <a:rPr lang="de-CH" sz="1600" dirty="0" err="1" smtClean="0"/>
              <a:t>cells</a:t>
            </a:r>
            <a:endParaRPr lang="en-US" sz="16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387325" y="6387844"/>
            <a:ext cx="670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err="1" smtClean="0"/>
              <a:t>Nuclear</a:t>
            </a:r>
            <a:r>
              <a:rPr lang="de-CH" sz="1600" dirty="0" smtClean="0"/>
              <a:t> </a:t>
            </a:r>
            <a:r>
              <a:rPr lang="de-CH" sz="1600" dirty="0" err="1" smtClean="0"/>
              <a:t>export</a:t>
            </a:r>
            <a:r>
              <a:rPr lang="de-CH" sz="1600" dirty="0" smtClean="0"/>
              <a:t> </a:t>
            </a:r>
            <a:r>
              <a:rPr lang="de-CH" sz="1600" dirty="0" err="1" smtClean="0"/>
              <a:t>is</a:t>
            </a:r>
            <a:r>
              <a:rPr lang="de-CH" sz="1600" dirty="0" smtClean="0"/>
              <a:t> Crm1 </a:t>
            </a:r>
            <a:r>
              <a:rPr lang="de-CH" sz="1600" dirty="0" err="1" smtClean="0"/>
              <a:t>dependent</a:t>
            </a:r>
            <a:r>
              <a:rPr lang="de-CH" sz="1600" dirty="0" smtClean="0"/>
              <a:t> in normal </a:t>
            </a:r>
            <a:r>
              <a:rPr lang="de-CH" sz="1600" dirty="0" err="1" smtClean="0"/>
              <a:t>murine</a:t>
            </a:r>
            <a:r>
              <a:rPr lang="de-CH" sz="1600" dirty="0" smtClean="0"/>
              <a:t> </a:t>
            </a:r>
            <a:r>
              <a:rPr lang="de-CH" sz="1600" dirty="0" err="1" smtClean="0"/>
              <a:t>fibroblasts</a:t>
            </a:r>
            <a:r>
              <a:rPr lang="de-CH" sz="1600" dirty="0" smtClean="0"/>
              <a:t>.</a:t>
            </a:r>
            <a:endParaRPr lang="en-US" sz="1600" dirty="0" smtClean="0"/>
          </a:p>
        </p:txBody>
      </p:sp>
      <p:pic>
        <p:nvPicPr>
          <p:cNvPr id="1029" name="Picture 5" descr="http://www.thecjcr.org/article/viewFile/1114/1522/388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0" y="1146230"/>
            <a:ext cx="4935854" cy="28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120560" y="858198"/>
            <a:ext cx="453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 smtClean="0"/>
              <a:t>Classical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model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for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nuclear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export</a:t>
            </a:r>
            <a:r>
              <a:rPr lang="de-CH" sz="1600" b="1" dirty="0" smtClean="0"/>
              <a:t>:</a:t>
            </a:r>
            <a:endParaRPr lang="en-US" sz="1600" b="1" dirty="0" smtClean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de-CH" sz="2800" b="1" dirty="0" err="1" smtClean="0">
                <a:solidFill>
                  <a:schemeClr val="bg1"/>
                </a:solidFill>
                <a:latin typeface="+mj-lt"/>
              </a:rPr>
              <a:t>Nuclear</a:t>
            </a:r>
            <a:r>
              <a:rPr lang="de-CH" sz="2800" b="1" dirty="0" smtClean="0">
                <a:solidFill>
                  <a:schemeClr val="bg1"/>
                </a:solidFill>
                <a:latin typeface="+mj-lt"/>
              </a:rPr>
              <a:t> Export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652120" y="4293096"/>
            <a:ext cx="3287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 dirty="0" smtClean="0"/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Phosphorylations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have been demonstrated to regulate nuclear import and export by masking NLS or NES sequences or by the introduction of conformational changes.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"/>
          <p:cNvPicPr>
            <a:picLocks noChangeAspect="1"/>
          </p:cNvPicPr>
          <p:nvPr/>
        </p:nvPicPr>
        <p:blipFill rotWithShape="1">
          <a:blip r:embed="rId2"/>
          <a:srcRect l="22797" t="39002" r="14695" b="6928"/>
          <a:stretch/>
        </p:blipFill>
        <p:spPr>
          <a:xfrm>
            <a:off x="263357" y="1361127"/>
            <a:ext cx="7422258" cy="5274614"/>
          </a:xfrm>
          <a:prstGeom prst="rect">
            <a:avLst/>
          </a:prstGeom>
        </p:spPr>
      </p:pic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51520" y="652917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solidFill>
                  <a:srgbClr val="FF0000"/>
                </a:solidFill>
              </a:rPr>
              <a:t>EXOCYTOSIS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409788" y="385041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Endosome</a:t>
            </a:r>
            <a:endParaRPr lang="en-US" sz="1400" b="1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6782982" y="2372459"/>
            <a:ext cx="61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1528821" y="1876723"/>
            <a:ext cx="400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ER</a:t>
            </a:r>
            <a:endParaRPr lang="en-US" sz="14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2426647" y="1412776"/>
            <a:ext cx="1281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Nucleus</a:t>
            </a:r>
            <a:endParaRPr lang="en-US" sz="1400" b="1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Egress of MVM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51520" y="980728"/>
            <a:ext cx="839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The </a:t>
            </a:r>
            <a:r>
              <a:rPr lang="de-CH" b="1" dirty="0" err="1" smtClean="0"/>
              <a:t>egress</a:t>
            </a:r>
            <a:r>
              <a:rPr lang="de-CH" b="1" dirty="0" smtClean="0"/>
              <a:t> </a:t>
            </a:r>
            <a:r>
              <a:rPr lang="de-CH" b="1" dirty="0" err="1" smtClean="0"/>
              <a:t>of</a:t>
            </a:r>
            <a:r>
              <a:rPr lang="de-CH" b="1" dirty="0" smtClean="0"/>
              <a:t> MVM </a:t>
            </a:r>
            <a:r>
              <a:rPr lang="de-CH" b="1" dirty="0" err="1" smtClean="0"/>
              <a:t>progeny</a:t>
            </a:r>
            <a:r>
              <a:rPr lang="de-CH" b="1" dirty="0" smtClean="0"/>
              <a:t> </a:t>
            </a:r>
            <a:r>
              <a:rPr lang="de-CH" b="1" dirty="0" err="1" smtClean="0"/>
              <a:t>is</a:t>
            </a:r>
            <a:r>
              <a:rPr lang="de-CH" b="1" dirty="0" smtClean="0"/>
              <a:t> a </a:t>
            </a:r>
            <a:r>
              <a:rPr lang="de-CH" b="1" dirty="0" err="1" smtClean="0"/>
              <a:t>regulated</a:t>
            </a:r>
            <a:r>
              <a:rPr lang="de-CH" b="1" dirty="0" smtClean="0"/>
              <a:t> </a:t>
            </a:r>
            <a:r>
              <a:rPr lang="de-CH" b="1" dirty="0" err="1" smtClean="0"/>
              <a:t>process</a:t>
            </a:r>
            <a:r>
              <a:rPr lang="de-CH" b="1" dirty="0" smtClean="0"/>
              <a:t> </a:t>
            </a:r>
            <a:r>
              <a:rPr lang="de-CH" b="1" dirty="0" err="1" smtClean="0"/>
              <a:t>involving</a:t>
            </a:r>
            <a:r>
              <a:rPr lang="de-CH" b="1" dirty="0" smtClean="0"/>
              <a:t> COPII </a:t>
            </a:r>
            <a:r>
              <a:rPr lang="de-CH" b="1" dirty="0" err="1" smtClean="0"/>
              <a:t>vesicles</a:t>
            </a:r>
            <a:r>
              <a:rPr lang="de-CH" b="1" dirty="0" smtClean="0"/>
              <a:t>.</a:t>
            </a:r>
            <a:endParaRPr lang="en-US" b="1" dirty="0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3" y="4473328"/>
            <a:ext cx="2408158" cy="19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22" y="4473328"/>
            <a:ext cx="2408158" cy="19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1236762" y="4201383"/>
            <a:ext cx="958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10 </a:t>
            </a:r>
            <a:r>
              <a:rPr lang="de-CH" sz="1400" b="1" dirty="0" err="1" smtClean="0"/>
              <a:t>hpi</a:t>
            </a:r>
            <a:endParaRPr lang="en-US" sz="1400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3685034" y="4201383"/>
            <a:ext cx="958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4</a:t>
            </a:r>
            <a:r>
              <a:rPr lang="de-CH" sz="1400" b="1" dirty="0" smtClean="0"/>
              <a:t>0 </a:t>
            </a:r>
            <a:r>
              <a:rPr lang="de-CH" sz="1400" b="1" dirty="0" err="1" smtClean="0"/>
              <a:t>hpi</a:t>
            </a:r>
            <a:endParaRPr lang="en-US" sz="14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755576" y="1052736"/>
            <a:ext cx="399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 err="1" smtClean="0"/>
              <a:t>Exocytic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vesicles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are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transported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along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microtubules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mediated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by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kinesin</a:t>
            </a:r>
            <a:r>
              <a:rPr lang="de-CH" sz="1600" b="1" dirty="0" smtClean="0"/>
              <a:t>.</a:t>
            </a:r>
            <a:endParaRPr lang="en-US" sz="1600" b="1" dirty="0"/>
          </a:p>
        </p:txBody>
      </p:sp>
      <p:pic>
        <p:nvPicPr>
          <p:cNvPr id="3079" name="Picture 7" descr="http://i2.wp.com/www.artofthecell.com/wp-content/uploads/2013/05/Kinesin-Motor-Protein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14" y="1670470"/>
            <a:ext cx="3996000" cy="239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65859" t="39002" r="15978" b="9790"/>
          <a:stretch/>
        </p:blipFill>
        <p:spPr>
          <a:xfrm>
            <a:off x="5348169" y="1364665"/>
            <a:ext cx="2156686" cy="499539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660232" y="573325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solidFill>
                  <a:srgbClr val="FF0000"/>
                </a:solidFill>
              </a:rPr>
              <a:t>ENDOCYTOSIS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215030" y="137176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Lysosome</a:t>
            </a:r>
            <a:endParaRPr lang="en-US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7359502" y="2214157"/>
            <a:ext cx="1821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Actin</a:t>
            </a:r>
            <a:r>
              <a:rPr lang="de-CH" sz="1400" b="1" dirty="0" smtClean="0"/>
              <a:t> </a:t>
            </a:r>
            <a:r>
              <a:rPr lang="de-CH" sz="1400" b="1" dirty="0" err="1" smtClean="0"/>
              <a:t>filament</a:t>
            </a:r>
            <a:endParaRPr lang="en-US" sz="1400" b="1" dirty="0"/>
          </a:p>
        </p:txBody>
      </p:sp>
      <p:sp>
        <p:nvSpPr>
          <p:cNvPr id="31" name="Textfeld 30"/>
          <p:cNvSpPr txBox="1"/>
          <p:nvPr/>
        </p:nvSpPr>
        <p:spPr>
          <a:xfrm>
            <a:off x="5436096" y="2564904"/>
            <a:ext cx="347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 smtClean="0"/>
              <a:t>Microtubules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are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stabilized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during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the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course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of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infection</a:t>
            </a:r>
            <a:r>
              <a:rPr lang="de-CH" sz="1600" b="1" dirty="0" smtClean="0"/>
              <a:t>.</a:t>
            </a:r>
            <a:endParaRPr lang="en-US" sz="1600" b="1" dirty="0"/>
          </a:p>
        </p:txBody>
      </p:sp>
      <p:sp>
        <p:nvSpPr>
          <p:cNvPr id="32" name="Textfeld 31"/>
          <p:cNvSpPr txBox="1"/>
          <p:nvPr/>
        </p:nvSpPr>
        <p:spPr>
          <a:xfrm>
            <a:off x="5436096" y="5013176"/>
            <a:ext cx="3850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 smtClean="0"/>
              <a:t>Actin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filaments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are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depolymerized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during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the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infection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resulting</a:t>
            </a:r>
            <a:r>
              <a:rPr lang="de-CH" sz="1600" b="1" dirty="0" smtClean="0"/>
              <a:t> in </a:t>
            </a:r>
            <a:r>
              <a:rPr lang="de-CH" sz="1600" b="1" dirty="0" err="1" smtClean="0"/>
              <a:t>cell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rounding</a:t>
            </a:r>
            <a:r>
              <a:rPr lang="de-CH" sz="1600" b="1" dirty="0"/>
              <a:t> </a:t>
            </a:r>
            <a:r>
              <a:rPr lang="de-CH" sz="1600" b="1" dirty="0" err="1" smtClean="0"/>
              <a:t>eventually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leading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to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cell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death</a:t>
            </a:r>
            <a:r>
              <a:rPr lang="de-CH" sz="1600" b="1" dirty="0" smtClean="0"/>
              <a:t>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1503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9" grpId="0"/>
      <p:bldP spid="20" grpId="0"/>
      <p:bldP spid="12" grpId="0"/>
      <p:bldP spid="16" grpId="0"/>
      <p:bldP spid="28" grpId="0"/>
      <p:bldP spid="29" grpId="0"/>
      <p:bldP spid="13" grpId="0"/>
      <p:bldP spid="15" grpId="0"/>
      <p:bldP spid="18" grpId="0"/>
      <p:bldP spid="31" grpId="1"/>
      <p:bldP spid="3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Prezi Präsentation Bilder\Goa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86" y="4862253"/>
            <a:ext cx="2778646" cy="208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Goals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1124744"/>
            <a:ext cx="8532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/>
              <a:t>Basic principle in virology: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egress of enveloped viruses is well characterized and involves budding trough host cell membranes 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The release of non-enveloped viruses is considered a passive process because it is associated with cellular lysis.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Several recent studies challenge this basic principle suggesting an active egress mechanism for non-enveloped viruses. 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3573016"/>
            <a:ext cx="86044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/>
              <a:t>Aim: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Confirmation of an active process of nuclear export and egress of MVM progeny </a:t>
            </a:r>
            <a:r>
              <a:rPr lang="en-US" dirty="0" err="1" smtClean="0"/>
              <a:t>virions</a:t>
            </a:r>
            <a:r>
              <a:rPr lang="en-US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Characterization of critical capsid maturation steps that trigger active pre-lytic egress of MVM.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Strategy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60040" y="1412776"/>
            <a:ext cx="88204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Fast Protein Liquid Chromatography (FPLC)</a:t>
            </a:r>
          </a:p>
          <a:p>
            <a:pPr>
              <a:spcAft>
                <a:spcPts val="600"/>
              </a:spcAft>
              <a:tabLst>
                <a:tab pos="542925" algn="l"/>
              </a:tabLst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Anion-exchange chromatography was performed to separate intracellular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virions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based on 	their surface properties.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Isolation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Purification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Concentration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...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distinct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maturation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intermediates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Standard biochemical and molecular biological methods</a:t>
            </a:r>
          </a:p>
          <a:p>
            <a:pPr>
              <a:spcAft>
                <a:spcPts val="1200"/>
              </a:spcAft>
              <a:tabLst>
                <a:tab pos="542925" algn="l"/>
              </a:tabLst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Investigation of structural and functional characteristics of the isolated populations.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Side-directed mutagenesis</a:t>
            </a:r>
          </a:p>
          <a:p>
            <a:pPr>
              <a:tabLst>
                <a:tab pos="542925" algn="l"/>
              </a:tabLs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role of different capsid regions in egress of MVM was studied. 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Bildergebnis für ches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476" y="4322572"/>
            <a:ext cx="3755346" cy="249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24" y="1789309"/>
            <a:ext cx="2964151" cy="22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1" y="1667304"/>
            <a:ext cx="3393330" cy="232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10" y="1770754"/>
            <a:ext cx="2943602" cy="22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53" y="5271048"/>
            <a:ext cx="2854294" cy="96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feld 29"/>
          <p:cNvSpPr txBox="1"/>
          <p:nvPr/>
        </p:nvSpPr>
        <p:spPr>
          <a:xfrm>
            <a:off x="743151" y="1134952"/>
            <a:ext cx="1879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AEX profile of MVM</a:t>
            </a:r>
            <a:endParaRPr lang="en-US" sz="1600" b="1" dirty="0"/>
          </a:p>
        </p:txBody>
      </p:sp>
      <p:sp>
        <p:nvSpPr>
          <p:cNvPr id="31" name="Textfeld 30"/>
          <p:cNvSpPr txBox="1"/>
          <p:nvPr/>
        </p:nvSpPr>
        <p:spPr>
          <a:xfrm>
            <a:off x="3947999" y="1134952"/>
            <a:ext cx="1744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DNase I treatment</a:t>
            </a:r>
            <a:endParaRPr lang="en-US" sz="1600" b="1" dirty="0"/>
          </a:p>
        </p:txBody>
      </p:sp>
      <p:sp>
        <p:nvSpPr>
          <p:cNvPr id="32" name="Textfeld 31"/>
          <p:cNvSpPr txBox="1"/>
          <p:nvPr/>
        </p:nvSpPr>
        <p:spPr>
          <a:xfrm>
            <a:off x="7243944" y="1134952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Nuclei</a:t>
            </a:r>
            <a:endParaRPr lang="en-US" sz="1600" b="1" dirty="0"/>
          </a:p>
        </p:txBody>
      </p:sp>
      <p:sp>
        <p:nvSpPr>
          <p:cNvPr id="33" name="Textfeld 32"/>
          <p:cNvSpPr txBox="1"/>
          <p:nvPr/>
        </p:nvSpPr>
        <p:spPr>
          <a:xfrm>
            <a:off x="1386388" y="1390305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(8 </a:t>
            </a:r>
            <a:r>
              <a:rPr lang="en-US" sz="1200" b="1" dirty="0" err="1" smtClean="0"/>
              <a:t>dpI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34" name="Textfeld 33"/>
          <p:cNvSpPr txBox="1"/>
          <p:nvPr/>
        </p:nvSpPr>
        <p:spPr>
          <a:xfrm>
            <a:off x="7290296" y="1390305"/>
            <a:ext cx="681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(18 </a:t>
            </a:r>
            <a:r>
              <a:rPr lang="en-US" sz="1200" b="1" dirty="0" err="1"/>
              <a:t>h</a:t>
            </a:r>
            <a:r>
              <a:rPr lang="en-US" sz="1200" b="1" dirty="0" err="1" smtClean="0"/>
              <a:t>pI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94308" y="104184"/>
            <a:ext cx="815010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Isolation of Two Full Capsid (FC) Populations by AEX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204334" y="204200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FC-P</a:t>
            </a:r>
            <a:r>
              <a:rPr lang="de-CH" sz="1400" b="1" baseline="-25000" dirty="0" smtClean="0"/>
              <a:t>1</a:t>
            </a:r>
            <a:endParaRPr lang="en-US" sz="1400" b="1" baseline="-25000" dirty="0"/>
          </a:p>
        </p:txBody>
      </p:sp>
      <p:sp>
        <p:nvSpPr>
          <p:cNvPr id="37" name="Textfeld 36"/>
          <p:cNvSpPr txBox="1"/>
          <p:nvPr/>
        </p:nvSpPr>
        <p:spPr>
          <a:xfrm>
            <a:off x="4520267" y="171144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FC-P</a:t>
            </a:r>
            <a:r>
              <a:rPr lang="de-CH" sz="1400" b="1" baseline="-25000" dirty="0"/>
              <a:t>2</a:t>
            </a:r>
            <a:endParaRPr lang="en-US" sz="1400" b="1" baseline="-25000" dirty="0"/>
          </a:p>
        </p:txBody>
      </p:sp>
      <p:sp>
        <p:nvSpPr>
          <p:cNvPr id="38" name="Textfeld 37"/>
          <p:cNvSpPr txBox="1"/>
          <p:nvPr/>
        </p:nvSpPr>
        <p:spPr>
          <a:xfrm>
            <a:off x="7225663" y="167133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FC-P</a:t>
            </a:r>
            <a:r>
              <a:rPr lang="de-CH" sz="1400" b="1" baseline="-25000" dirty="0" smtClean="0"/>
              <a:t>1</a:t>
            </a:r>
            <a:endParaRPr lang="en-US" sz="1400" b="1" baseline="-25000" dirty="0"/>
          </a:p>
        </p:txBody>
      </p:sp>
      <p:sp>
        <p:nvSpPr>
          <p:cNvPr id="39" name="Textfeld 38"/>
          <p:cNvSpPr txBox="1"/>
          <p:nvPr/>
        </p:nvSpPr>
        <p:spPr>
          <a:xfrm>
            <a:off x="7553804" y="196999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FC-P</a:t>
            </a:r>
            <a:r>
              <a:rPr lang="de-CH" sz="1400" b="1" baseline="-25000" dirty="0" smtClean="0"/>
              <a:t>2</a:t>
            </a:r>
            <a:endParaRPr lang="en-US" sz="1400" b="1" baseline="-25000" dirty="0"/>
          </a:p>
        </p:txBody>
      </p:sp>
      <p:sp>
        <p:nvSpPr>
          <p:cNvPr id="5" name="Textfeld 4"/>
          <p:cNvSpPr txBox="1"/>
          <p:nvPr/>
        </p:nvSpPr>
        <p:spPr>
          <a:xfrm>
            <a:off x="556338" y="4149080"/>
            <a:ext cx="81201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Two distinct DNA-containing populations of MVM appear in the nucleus of infected cells.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FC-P</a:t>
            </a:r>
            <a:r>
              <a:rPr lang="en-US" sz="1600" b="1" baseline="-25000" dirty="0" smtClean="0"/>
              <a:t>1</a:t>
            </a:r>
            <a:r>
              <a:rPr lang="en-US" sz="1600" b="1" dirty="0" smtClean="0"/>
              <a:t> is predominantly associated with cells.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DNA packaging is not sufficient for N-VP2 externalization!</a:t>
            </a:r>
            <a:endParaRPr lang="en-US" sz="1600" b="1" dirty="0"/>
          </a:p>
        </p:txBody>
      </p:sp>
      <p:sp>
        <p:nvSpPr>
          <p:cNvPr id="41" name="Textfeld 40"/>
          <p:cNvSpPr txBox="1"/>
          <p:nvPr/>
        </p:nvSpPr>
        <p:spPr>
          <a:xfrm>
            <a:off x="3491880" y="5528085"/>
            <a:ext cx="5393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CH" sz="1600" b="1" dirty="0" err="1" smtClean="0"/>
              <a:t>Only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one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population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of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empty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capsids</a:t>
            </a:r>
            <a:r>
              <a:rPr lang="de-CH" sz="1600" b="1" dirty="0" smtClean="0"/>
              <a:t> (EC) was </a:t>
            </a:r>
            <a:r>
              <a:rPr lang="de-CH" sz="1600" b="1" dirty="0" err="1" smtClean="0"/>
              <a:t>observed</a:t>
            </a:r>
            <a:r>
              <a:rPr lang="de-CH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65" y="947675"/>
            <a:ext cx="5617082" cy="291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146096"/>
            <a:ext cx="2756020" cy="257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8" y="3861048"/>
            <a:ext cx="2146874" cy="304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feld 23"/>
          <p:cNvSpPr txBox="1"/>
          <p:nvPr/>
        </p:nvSpPr>
        <p:spPr>
          <a:xfrm>
            <a:off x="3563888" y="4077072"/>
            <a:ext cx="52212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CH" sz="1600" b="1" dirty="0" err="1" smtClean="0"/>
              <a:t>Both</a:t>
            </a:r>
            <a:r>
              <a:rPr lang="de-CH" sz="1600" b="1" dirty="0" smtClean="0"/>
              <a:t> DNA-</a:t>
            </a:r>
            <a:r>
              <a:rPr lang="de-CH" sz="1600" b="1" dirty="0" err="1" smtClean="0"/>
              <a:t>containing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popiulations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are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infectious</a:t>
            </a:r>
            <a:r>
              <a:rPr lang="de-CH" sz="1600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b="1" dirty="0" err="1" smtClean="0"/>
              <a:t>Only</a:t>
            </a:r>
            <a:r>
              <a:rPr lang="de-CH" sz="1600" b="1" dirty="0" smtClean="0"/>
              <a:t> FC-P</a:t>
            </a:r>
            <a:r>
              <a:rPr lang="de-CH" sz="1600" b="1" baseline="-25000" dirty="0" smtClean="0"/>
              <a:t>2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exposes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the</a:t>
            </a:r>
            <a:r>
              <a:rPr lang="de-CH" sz="1600" b="1" dirty="0" smtClean="0"/>
              <a:t> N-terminal </a:t>
            </a:r>
            <a:r>
              <a:rPr lang="de-CH" sz="1600" b="1" dirty="0" err="1" smtClean="0"/>
              <a:t>part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of</a:t>
            </a:r>
            <a:r>
              <a:rPr lang="de-CH" sz="1600" b="1" dirty="0" smtClean="0"/>
              <a:t> VP2 (N-VP2).</a:t>
            </a:r>
            <a:endParaRPr lang="de-CH" sz="16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305095"/>
            <a:ext cx="763202" cy="876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55" y="5096811"/>
            <a:ext cx="1229117" cy="135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6155759" y="6343467"/>
            <a:ext cx="627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/>
              <a:t>FC-P</a:t>
            </a:r>
            <a:r>
              <a:rPr lang="de-CH" sz="1600" b="1" baseline="-25000" dirty="0"/>
              <a:t>2</a:t>
            </a:r>
            <a:endParaRPr lang="en-US" sz="1600" dirty="0"/>
          </a:p>
        </p:txBody>
      </p:sp>
      <p:sp>
        <p:nvSpPr>
          <p:cNvPr id="68" name="Textfeld 67"/>
          <p:cNvSpPr txBox="1"/>
          <p:nvPr/>
        </p:nvSpPr>
        <p:spPr>
          <a:xfrm>
            <a:off x="4560950" y="6343467"/>
            <a:ext cx="627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 smtClean="0"/>
              <a:t>FC-P</a:t>
            </a:r>
            <a:r>
              <a:rPr lang="de-CH" sz="1600" b="1" baseline="-25000" dirty="0" smtClean="0"/>
              <a:t>1</a:t>
            </a:r>
            <a:endParaRPr lang="en-US" sz="1600" baseline="-25000" dirty="0"/>
          </a:p>
        </p:txBody>
      </p:sp>
      <p:sp>
        <p:nvSpPr>
          <p:cNvPr id="2048" name="Rechteck 2047"/>
          <p:cNvSpPr/>
          <p:nvPr/>
        </p:nvSpPr>
        <p:spPr>
          <a:xfrm>
            <a:off x="9868093" y="4279076"/>
            <a:ext cx="126000" cy="396000"/>
          </a:xfrm>
          <a:prstGeom prst="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hteck 70"/>
          <p:cNvSpPr/>
          <p:nvPr/>
        </p:nvSpPr>
        <p:spPr>
          <a:xfrm rot="2700000">
            <a:off x="9799938" y="4592437"/>
            <a:ext cx="126000" cy="288000"/>
          </a:xfrm>
          <a:prstGeom prst="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hteck 71"/>
          <p:cNvSpPr/>
          <p:nvPr/>
        </p:nvSpPr>
        <p:spPr>
          <a:xfrm rot="-2700000">
            <a:off x="9926882" y="4595975"/>
            <a:ext cx="126000" cy="288000"/>
          </a:xfrm>
          <a:prstGeom prst="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Halbbogen 2048"/>
          <p:cNvSpPr/>
          <p:nvPr/>
        </p:nvSpPr>
        <p:spPr>
          <a:xfrm rot="3348565">
            <a:off x="9514678" y="4757427"/>
            <a:ext cx="327556" cy="313452"/>
          </a:xfrm>
          <a:prstGeom prst="blockArc">
            <a:avLst>
              <a:gd name="adj1" fmla="val 10800000"/>
              <a:gd name="adj2" fmla="val 19413370"/>
              <a:gd name="adj3" fmla="val 17934"/>
            </a:avLst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Halbbogen 73"/>
          <p:cNvSpPr/>
          <p:nvPr/>
        </p:nvSpPr>
        <p:spPr>
          <a:xfrm rot="20305142">
            <a:off x="10007520" y="4755057"/>
            <a:ext cx="327556" cy="313452"/>
          </a:xfrm>
          <a:prstGeom prst="blockArc">
            <a:avLst>
              <a:gd name="adj1" fmla="val 10800000"/>
              <a:gd name="adj2" fmla="val 19413370"/>
              <a:gd name="adj3" fmla="val 17934"/>
            </a:avLst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296">
            <a:off x="5047548" y="5200750"/>
            <a:ext cx="335756" cy="34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296">
            <a:off x="6850331" y="5211528"/>
            <a:ext cx="335756" cy="34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6345">
            <a:off x="5936051" y="5196420"/>
            <a:ext cx="335756" cy="34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5" name="Textfeld 2054"/>
          <p:cNvSpPr txBox="1"/>
          <p:nvPr/>
        </p:nvSpPr>
        <p:spPr>
          <a:xfrm>
            <a:off x="5011493" y="4922325"/>
            <a:ext cx="1227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/>
              <a:t>α</a:t>
            </a:r>
            <a:r>
              <a:rPr lang="de-CH" sz="1400" b="1" dirty="0" smtClean="0"/>
              <a:t>-</a:t>
            </a:r>
            <a:r>
              <a:rPr lang="de-CH" sz="1400" b="1" dirty="0" err="1" smtClean="0"/>
              <a:t>Capsid</a:t>
            </a:r>
            <a:r>
              <a:rPr lang="de-CH" sz="1400" b="1" dirty="0" smtClean="0"/>
              <a:t> </a:t>
            </a:r>
            <a:r>
              <a:rPr lang="de-CH" sz="1400" b="1" dirty="0" err="1" smtClean="0"/>
              <a:t>mAb</a:t>
            </a:r>
            <a:endParaRPr lang="en-US" sz="1400" dirty="0"/>
          </a:p>
        </p:txBody>
      </p:sp>
      <p:sp>
        <p:nvSpPr>
          <p:cNvPr id="85" name="Textfeld 84"/>
          <p:cNvSpPr txBox="1"/>
          <p:nvPr/>
        </p:nvSpPr>
        <p:spPr>
          <a:xfrm>
            <a:off x="7092280" y="5074725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/>
              <a:t>Α</a:t>
            </a:r>
            <a:r>
              <a:rPr lang="de-CH" sz="1400" b="1" dirty="0" smtClean="0"/>
              <a:t>-N-VP2 </a:t>
            </a:r>
            <a:r>
              <a:rPr lang="de-CH" sz="1400" b="1" dirty="0" err="1" smtClean="0"/>
              <a:t>pAb</a:t>
            </a:r>
            <a:endParaRPr lang="en-US" sz="1400" dirty="0"/>
          </a:p>
        </p:txBody>
      </p:sp>
      <p:sp>
        <p:nvSpPr>
          <p:cNvPr id="86" name="Rectangle 2"/>
          <p:cNvSpPr txBox="1">
            <a:spLocks noChangeArrowheads="1"/>
          </p:cNvSpPr>
          <p:nvPr/>
        </p:nvSpPr>
        <p:spPr>
          <a:xfrm>
            <a:off x="94308" y="104184"/>
            <a:ext cx="815010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FC-P</a:t>
            </a:r>
            <a:r>
              <a:rPr lang="en-US" sz="2800" b="1" baseline="-25000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and FC-P</a:t>
            </a:r>
            <a:r>
              <a:rPr lang="en-US" sz="2800" b="1" baseline="-25000" dirty="0" smtClean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Differ in N-VP2 Conformation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407" y="1340768"/>
            <a:ext cx="5191097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4308" y="104184"/>
            <a:ext cx="815010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N-VP2 Externalization of FC-P</a:t>
            </a:r>
            <a:r>
              <a:rPr lang="en-US" sz="2800" b="1" baseline="-25000" dirty="0" smtClean="0">
                <a:solidFill>
                  <a:schemeClr val="bg1"/>
                </a:solidFill>
                <a:latin typeface="+mj-lt"/>
              </a:rPr>
              <a:t>1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an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B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e Enforced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148064" y="4941168"/>
            <a:ext cx="351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N-VP2 externalization does not influence the AEX profile!</a:t>
            </a:r>
          </a:p>
        </p:txBody>
      </p:sp>
      <p:pic>
        <p:nvPicPr>
          <p:cNvPr id="9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8" y="4034187"/>
            <a:ext cx="1823017" cy="27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Raphael\Desktop 4\PaperPics\low p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8" y="4017733"/>
            <a:ext cx="2581272" cy="22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-72032" y="1259766"/>
            <a:ext cx="4356000" cy="2046084"/>
            <a:chOff x="-72032" y="1259766"/>
            <a:chExt cx="4356000" cy="204608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032" y="1259766"/>
              <a:ext cx="4356000" cy="1715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550540" y="3028851"/>
              <a:ext cx="1685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b="1" dirty="0" smtClean="0"/>
                <a:t>* CHT: </a:t>
              </a:r>
              <a:r>
                <a:rPr lang="el-GR" sz="1200" b="1" dirty="0" smtClean="0"/>
                <a:t>α</a:t>
              </a:r>
              <a:r>
                <a:rPr lang="de-CH" sz="1200" b="1" dirty="0" smtClean="0"/>
                <a:t>-</a:t>
              </a:r>
              <a:r>
                <a:rPr lang="de-CH" sz="1200" b="1" dirty="0" err="1" smtClean="0"/>
                <a:t>Chymotrypsin</a:t>
              </a:r>
              <a:r>
                <a:rPr lang="de-CH" sz="1200" b="1" dirty="0" smtClean="0"/>
                <a:t> </a:t>
              </a:r>
              <a:endParaRPr lang="en-US" sz="1200" b="1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3694217" y="157563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b="1" dirty="0" smtClean="0"/>
                <a:t>*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4" descr="C:\Users\Raphael\Desktop 4\Temporary Export Files\Nuclei + Phos.tif"/>
          <p:cNvPicPr preferRelativeResize="0"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02311"/>
            <a:ext cx="3134188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Raphael\Desktop 4\Temporary Export Files\4SG + Phosphatase.tif"/>
          <p:cNvPicPr preferRelativeResize="0"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33" y="3702311"/>
            <a:ext cx="3134187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Raphael\Desktop 4\Temporary Export Files\4SG - Phosphatase.tif"/>
          <p:cNvPicPr preferRelativeResize="0"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23" y="3702311"/>
            <a:ext cx="3134187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84588" y="3359392"/>
            <a:ext cx="1915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WT + </a:t>
            </a:r>
            <a:r>
              <a:rPr lang="el-GR" sz="1600" b="1" dirty="0" smtClean="0"/>
              <a:t>λ</a:t>
            </a:r>
            <a:r>
              <a:rPr lang="de-CH" sz="1600" b="1" dirty="0" smtClean="0"/>
              <a:t>-</a:t>
            </a:r>
            <a:r>
              <a:rPr lang="en-US" sz="1600" b="1" dirty="0" smtClean="0"/>
              <a:t>Phosphatase</a:t>
            </a:r>
            <a:endParaRPr lang="en-US" sz="16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101729" y="3359392"/>
            <a:ext cx="1203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5SG Mutant</a:t>
            </a:r>
            <a:endParaRPr lang="en-US" sz="16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6372200" y="3359392"/>
            <a:ext cx="27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5SG Mutant + </a:t>
            </a:r>
            <a:r>
              <a:rPr lang="el-GR" sz="1600" b="1" dirty="0" smtClean="0"/>
              <a:t>λ</a:t>
            </a:r>
            <a:r>
              <a:rPr lang="de-CH" sz="1600" b="1" dirty="0" smtClean="0"/>
              <a:t>-</a:t>
            </a:r>
            <a:r>
              <a:rPr lang="en-US" sz="1600" b="1" dirty="0" smtClean="0"/>
              <a:t>Phosphatase</a:t>
            </a:r>
            <a:endParaRPr lang="en-US" sz="16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556338" y="6055959"/>
            <a:ext cx="8120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FC-P</a:t>
            </a:r>
            <a:r>
              <a:rPr lang="en-US" sz="1600" b="1" baseline="-25000" dirty="0" smtClean="0"/>
              <a:t>2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virions</a:t>
            </a:r>
            <a:r>
              <a:rPr lang="en-US" sz="1600" b="1" dirty="0" smtClean="0"/>
              <a:t> contain additional surface </a:t>
            </a:r>
            <a:r>
              <a:rPr lang="en-US" sz="1600" b="1" dirty="0" err="1" smtClean="0"/>
              <a:t>phosphorylations</a:t>
            </a:r>
            <a:r>
              <a:rPr lang="en-US" sz="1600" b="1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The corresponding surface </a:t>
            </a:r>
            <a:r>
              <a:rPr lang="en-US" sz="1600" b="1" dirty="0" err="1" smtClean="0"/>
              <a:t>phosphorylations</a:t>
            </a:r>
            <a:r>
              <a:rPr lang="en-US" sz="1600" b="1" dirty="0" smtClean="0"/>
              <a:t> are not located within N-VP2.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4307" y="104184"/>
            <a:ext cx="8993531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94308" y="104184"/>
            <a:ext cx="815010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Surface </a:t>
            </a:r>
            <a:r>
              <a:rPr lang="en-US" sz="2800" b="1" dirty="0" err="1" smtClean="0">
                <a:solidFill>
                  <a:schemeClr val="bg1"/>
                </a:solidFill>
                <a:latin typeface="+mj-lt"/>
              </a:rPr>
              <a:t>Phosphorylations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Determine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the AEX P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rofile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08719"/>
            <a:ext cx="5482542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sp>
        <p:nvSpPr>
          <p:cNvPr id="16" name="TextBox 3"/>
          <p:cNvSpPr txBox="1"/>
          <p:nvPr/>
        </p:nvSpPr>
        <p:spPr>
          <a:xfrm>
            <a:off x="1040552" y="980728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b="1" dirty="0" smtClean="0"/>
              <a:t>Nucleus</a:t>
            </a:r>
            <a:endParaRPr lang="en-GB" sz="1600" b="1" dirty="0"/>
          </a:p>
        </p:txBody>
      </p:sp>
      <p:sp>
        <p:nvSpPr>
          <p:cNvPr id="17" name="TextBox 24"/>
          <p:cNvSpPr txBox="1"/>
          <p:nvPr/>
        </p:nvSpPr>
        <p:spPr>
          <a:xfrm>
            <a:off x="3821782" y="980728"/>
            <a:ext cx="1081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b="1" dirty="0" err="1" smtClean="0"/>
              <a:t>Cytoplasm</a:t>
            </a:r>
            <a:endParaRPr lang="en-GB" sz="1600" b="1" dirty="0"/>
          </a:p>
        </p:txBody>
      </p:sp>
      <p:sp>
        <p:nvSpPr>
          <p:cNvPr id="18" name="TextBox 25"/>
          <p:cNvSpPr txBox="1"/>
          <p:nvPr/>
        </p:nvSpPr>
        <p:spPr>
          <a:xfrm>
            <a:off x="6501616" y="980728"/>
            <a:ext cx="1238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b="1" smtClean="0"/>
              <a:t>Supernatant</a:t>
            </a:r>
            <a:endParaRPr lang="en-GB" sz="1600" b="1"/>
          </a:p>
        </p:txBody>
      </p:sp>
      <p:sp>
        <p:nvSpPr>
          <p:cNvPr id="19" name="Right Arrow 9"/>
          <p:cNvSpPr/>
          <p:nvPr/>
        </p:nvSpPr>
        <p:spPr>
          <a:xfrm>
            <a:off x="4553519" y="3147741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29"/>
          <p:cNvSpPr/>
          <p:nvPr/>
        </p:nvSpPr>
        <p:spPr>
          <a:xfrm>
            <a:off x="7344907" y="3147741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" descr="C:\Users\Raphael\Desktop 4\PaperPics\Maturation Nuc\Maturation Nuc.00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75015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Raphael\Desktop 4\PaperPics\Maturation Cyt\Maturation Cyt.00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02" y="119819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Raphael\Desktop 4\PaperPics\Maturation SN\Maturation SN.001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19819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5"/>
          <p:cNvSpPr txBox="1"/>
          <p:nvPr/>
        </p:nvSpPr>
        <p:spPr>
          <a:xfrm>
            <a:off x="2477059" y="6461962"/>
            <a:ext cx="15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b="1" dirty="0" err="1" smtClean="0"/>
              <a:t>Onset</a:t>
            </a:r>
            <a:r>
              <a:rPr lang="fr-CH" sz="1400" b="1" dirty="0" smtClean="0"/>
              <a:t> of </a:t>
            </a:r>
            <a:r>
              <a:rPr lang="fr-CH" sz="1400" b="1" dirty="0" err="1" smtClean="0"/>
              <a:t>cytosysis</a:t>
            </a:r>
            <a:endParaRPr lang="en-GB" sz="1400" b="1" dirty="0"/>
          </a:p>
        </p:txBody>
      </p:sp>
      <p:sp>
        <p:nvSpPr>
          <p:cNvPr id="27" name="Right Arrow 9"/>
          <p:cNvSpPr/>
          <p:nvPr/>
        </p:nvSpPr>
        <p:spPr>
          <a:xfrm>
            <a:off x="2024549" y="6569595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8" y="3420373"/>
            <a:ext cx="3096344" cy="305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4254398" y="3734284"/>
            <a:ext cx="4782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Only FC-P</a:t>
            </a:r>
            <a:r>
              <a:rPr lang="en-US" sz="1600" b="1" baseline="-25000" dirty="0"/>
              <a:t>2</a:t>
            </a:r>
            <a:r>
              <a:rPr lang="en-US" sz="1600" b="1" dirty="0"/>
              <a:t> has nuclear export potential and can actively egress from </a:t>
            </a:r>
            <a:r>
              <a:rPr lang="en-US" sz="1600" b="1" dirty="0" smtClean="0"/>
              <a:t>the infected </a:t>
            </a:r>
            <a:r>
              <a:rPr lang="en-US" sz="1600" b="1" dirty="0"/>
              <a:t>host </a:t>
            </a:r>
            <a:r>
              <a:rPr lang="en-US" sz="1600" b="1" dirty="0" smtClean="0"/>
              <a:t>cell.</a:t>
            </a:r>
            <a:endParaRPr lang="en-US" sz="1600" b="1" dirty="0"/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FC-P</a:t>
            </a:r>
            <a:r>
              <a:rPr lang="en-US" sz="2800" b="1" baseline="-25000" dirty="0" smtClean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an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ctively Egress from the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nfected Cell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grpSp>
        <p:nvGrpSpPr>
          <p:cNvPr id="16" name="Gruppieren 15"/>
          <p:cNvGrpSpPr/>
          <p:nvPr/>
        </p:nvGrpSpPr>
        <p:grpSpPr>
          <a:xfrm>
            <a:off x="6090891" y="4644365"/>
            <a:ext cx="2358908" cy="1620000"/>
            <a:chOff x="5813492" y="4905344"/>
            <a:chExt cx="2358908" cy="1620000"/>
          </a:xfrm>
        </p:grpSpPr>
        <p:pic>
          <p:nvPicPr>
            <p:cNvPr id="2051" name="Picture 3" descr="C:\Users\Raphael\Desktop 4\Prezi Präsentation Bilder\Different Viruses\HIV_EM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039" y="4905344"/>
              <a:ext cx="2356361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eck 4"/>
            <p:cNvSpPr/>
            <p:nvPr/>
          </p:nvSpPr>
          <p:spPr>
            <a:xfrm>
              <a:off x="5813492" y="6296264"/>
              <a:ext cx="12666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7002365" y="6319961"/>
              <a:ext cx="396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944435" y="6277421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800" b="1" dirty="0" smtClean="0"/>
                <a:t>100 </a:t>
              </a:r>
              <a:r>
                <a:rPr lang="de-CH" sz="800" b="1" dirty="0" err="1" smtClean="0"/>
                <a:t>nm</a:t>
              </a:r>
              <a:endParaRPr lang="de-DE" sz="800" b="1" dirty="0"/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477474" y="908720"/>
            <a:ext cx="6038742" cy="303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 smtClean="0"/>
              <a:t>Viruses…</a:t>
            </a:r>
          </a:p>
          <a:p>
            <a:pPr marL="44450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Infect </a:t>
            </a:r>
            <a:r>
              <a:rPr lang="en-US" sz="1600" dirty="0"/>
              <a:t>all types of life forms (</a:t>
            </a:r>
            <a:r>
              <a:rPr lang="en-US" sz="1600" dirty="0" smtClean="0"/>
              <a:t>animals, plants </a:t>
            </a:r>
            <a:r>
              <a:rPr lang="en-US" sz="1600" dirty="0"/>
              <a:t>and microorganisms, including bacteria and archaea</a:t>
            </a:r>
            <a:r>
              <a:rPr lang="en-US" sz="1600" dirty="0" smtClean="0"/>
              <a:t>).</a:t>
            </a:r>
          </a:p>
          <a:p>
            <a:pPr marL="44450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Appear in almost every ecosystem on e</a:t>
            </a:r>
            <a:r>
              <a:rPr lang="en-US" sz="1600" dirty="0" smtClean="0"/>
              <a:t>arth.</a:t>
            </a:r>
            <a:endParaRPr lang="en-US" sz="1600" dirty="0"/>
          </a:p>
          <a:p>
            <a:pPr marL="44450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Consist </a:t>
            </a:r>
            <a:r>
              <a:rPr lang="en-US" sz="1600" dirty="0"/>
              <a:t>of two or three parts: </a:t>
            </a:r>
            <a:endParaRPr lang="en-US" sz="1600" dirty="0" smtClean="0"/>
          </a:p>
          <a:p>
            <a:pPr marL="901700" lvl="2" indent="-285750">
              <a:spcAft>
                <a:spcPts val="100"/>
              </a:spcAft>
              <a:buFont typeface="+mj-lt"/>
              <a:buAutoNum type="romanLcPeriod"/>
            </a:pPr>
            <a:r>
              <a:rPr lang="en-US" sz="1600" dirty="0" smtClean="0">
                <a:solidFill>
                  <a:srgbClr val="FF0000"/>
                </a:solidFill>
              </a:rPr>
              <a:t>Genetic </a:t>
            </a:r>
            <a:r>
              <a:rPr lang="en-US" sz="1600" dirty="0">
                <a:solidFill>
                  <a:srgbClr val="FF0000"/>
                </a:solidFill>
              </a:rPr>
              <a:t>material made from either DNA or RNA 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2" indent="-298450">
              <a:spcAft>
                <a:spcPts val="100"/>
              </a:spcAft>
              <a:buFont typeface="+mj-lt"/>
              <a:buAutoNum type="romanLcPeriod"/>
            </a:pPr>
            <a:r>
              <a:rPr lang="en-US" sz="1600" dirty="0" smtClean="0">
                <a:solidFill>
                  <a:srgbClr val="0070C0"/>
                </a:solidFill>
              </a:rPr>
              <a:t>Protein </a:t>
            </a:r>
            <a:r>
              <a:rPr lang="en-US" sz="1600" dirty="0">
                <a:solidFill>
                  <a:srgbClr val="0070C0"/>
                </a:solidFill>
              </a:rPr>
              <a:t>coat, called the </a:t>
            </a:r>
            <a:r>
              <a:rPr lang="en-US" sz="1600" dirty="0" smtClean="0">
                <a:solidFill>
                  <a:srgbClr val="0070C0"/>
                </a:solidFill>
              </a:rPr>
              <a:t>capsid</a:t>
            </a:r>
          </a:p>
          <a:p>
            <a:pPr marL="901700" lvl="2" indent="-285750">
              <a:spcAft>
                <a:spcPts val="600"/>
              </a:spcAft>
              <a:buFont typeface="+mj-lt"/>
              <a:buAutoNum type="romanLcPeriod"/>
            </a:pPr>
            <a:r>
              <a:rPr lang="en-US" sz="1600" dirty="0" smtClean="0">
                <a:solidFill>
                  <a:srgbClr val="5F9127"/>
                </a:solidFill>
              </a:rPr>
              <a:t>Envelope </a:t>
            </a:r>
            <a:r>
              <a:rPr lang="en-US" sz="1600" dirty="0">
                <a:solidFill>
                  <a:srgbClr val="5F9127"/>
                </a:solidFill>
              </a:rPr>
              <a:t>of lipids that surrounds the protein </a:t>
            </a:r>
            <a:r>
              <a:rPr lang="en-US" sz="1600" dirty="0" smtClean="0">
                <a:solidFill>
                  <a:srgbClr val="5F9127"/>
                </a:solidFill>
              </a:rPr>
              <a:t>coat (Enveloped viruses)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Can adapt a wide diversity of morphologies</a:t>
            </a:r>
            <a:endParaRPr lang="de-DE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The Nature of Viruses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3" y="4663208"/>
            <a:ext cx="1181421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Raphael\Desktop 4\Prezi Präsentation Bilder\Different Viruses\EM MV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49" y="4663208"/>
            <a:ext cx="206077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Raphael\Desktop 4\Prezi Präsentation Bilder\Different Viruses\Tobacco Mosaic Virus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67" y="4663208"/>
            <a:ext cx="207602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159067" y="5928014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b="1" dirty="0" smtClean="0"/>
              <a:t>100 </a:t>
            </a:r>
            <a:r>
              <a:rPr lang="de-CH" sz="800" b="1" dirty="0" err="1" smtClean="0"/>
              <a:t>nm</a:t>
            </a:r>
            <a:endParaRPr lang="de-DE" sz="8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1940562" y="4063695"/>
            <a:ext cx="1807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b="1" dirty="0" smtClean="0"/>
              <a:t>Tobacco </a:t>
            </a:r>
            <a:r>
              <a:rPr lang="de-CH" sz="1400" b="1" dirty="0" err="1"/>
              <a:t>M</a:t>
            </a:r>
            <a:r>
              <a:rPr lang="de-CH" sz="1400" b="1" dirty="0" err="1" smtClean="0"/>
              <a:t>osaic</a:t>
            </a:r>
            <a:r>
              <a:rPr lang="de-CH" sz="1400" b="1" dirty="0" smtClean="0"/>
              <a:t> Virus</a:t>
            </a:r>
          </a:p>
          <a:p>
            <a:pPr algn="ctr"/>
            <a:r>
              <a:rPr lang="de-D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DE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Virgaviridae</a:t>
            </a:r>
            <a:r>
              <a:rPr lang="de-DE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de-DE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de-DE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028794" y="4063695"/>
            <a:ext cx="1807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b="1" dirty="0" smtClean="0"/>
              <a:t>Minute Virus </a:t>
            </a:r>
            <a:r>
              <a:rPr lang="de-CH" sz="1400" b="1" dirty="0" err="1" smtClean="0"/>
              <a:t>of</a:t>
            </a:r>
            <a:r>
              <a:rPr lang="de-CH" sz="1400" b="1" dirty="0" smtClean="0"/>
              <a:t> </a:t>
            </a:r>
            <a:r>
              <a:rPr lang="de-CH" sz="1400" b="1" dirty="0" err="1" smtClean="0"/>
              <a:t>Mice</a:t>
            </a:r>
            <a:endParaRPr lang="de-CH" sz="1400" b="1" dirty="0" smtClean="0"/>
          </a:p>
          <a:p>
            <a:pPr algn="ctr"/>
            <a:r>
              <a:rPr lang="de-CH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CH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Parvoviridae</a:t>
            </a:r>
            <a:r>
              <a:rPr lang="de-CH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de-DE" sz="14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891365" y="4063695"/>
            <a:ext cx="2816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/>
              <a:t>Human </a:t>
            </a:r>
            <a:r>
              <a:rPr lang="de-DE" sz="1400" b="1" dirty="0" err="1" smtClean="0"/>
              <a:t>Immunodeficiency</a:t>
            </a:r>
            <a:r>
              <a:rPr lang="de-DE" sz="1400" b="1" dirty="0" smtClean="0"/>
              <a:t> Virus</a:t>
            </a:r>
          </a:p>
          <a:p>
            <a:pPr algn="ctr"/>
            <a:r>
              <a:rPr lang="de-CH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CH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Retroviridae</a:t>
            </a:r>
            <a:r>
              <a:rPr lang="de-CH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de-DE" sz="14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58752" y="4063695"/>
            <a:ext cx="2052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/>
              <a:t>Enterobacteria</a:t>
            </a:r>
            <a:r>
              <a:rPr lang="de-DE" sz="1400" b="1" dirty="0"/>
              <a:t> </a:t>
            </a:r>
            <a:r>
              <a:rPr lang="de-DE" sz="1400" b="1" dirty="0" err="1"/>
              <a:t>phage</a:t>
            </a:r>
            <a:r>
              <a:rPr lang="de-DE" sz="1400" b="1" dirty="0"/>
              <a:t> </a:t>
            </a:r>
            <a:r>
              <a:rPr lang="de-DE" sz="1400" b="1" dirty="0" smtClean="0"/>
              <a:t>T4</a:t>
            </a:r>
          </a:p>
          <a:p>
            <a:pPr algn="ctr"/>
            <a:r>
              <a:rPr lang="de-CH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CH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Myoviridae</a:t>
            </a:r>
            <a:r>
              <a:rPr lang="de-CH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de-DE" sz="14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7" name="Picture 2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2235" y="2508014"/>
            <a:ext cx="972208" cy="1116000"/>
          </a:xfrm>
          <a:prstGeom prst="rect">
            <a:avLst/>
          </a:prstGeom>
        </p:spPr>
      </p:pic>
      <p:sp>
        <p:nvSpPr>
          <p:cNvPr id="28" name="Freeform 40"/>
          <p:cNvSpPr/>
          <p:nvPr/>
        </p:nvSpPr>
        <p:spPr>
          <a:xfrm rot="13873920">
            <a:off x="6952605" y="2988744"/>
            <a:ext cx="828254" cy="158662"/>
          </a:xfrm>
          <a:custGeom>
            <a:avLst/>
            <a:gdLst>
              <a:gd name="connsiteX0" fmla="*/ 0 w 3017212"/>
              <a:gd name="connsiteY0" fmla="*/ 446425 h 885159"/>
              <a:gd name="connsiteX1" fmla="*/ 323272 w 3017212"/>
              <a:gd name="connsiteY1" fmla="*/ 15395 h 885159"/>
              <a:gd name="connsiteX2" fmla="*/ 692727 w 3017212"/>
              <a:gd name="connsiteY2" fmla="*/ 885153 h 885159"/>
              <a:gd name="connsiteX3" fmla="*/ 1016000 w 3017212"/>
              <a:gd name="connsiteY3" fmla="*/ 1 h 885159"/>
              <a:gd name="connsiteX4" fmla="*/ 1354666 w 3017212"/>
              <a:gd name="connsiteY4" fmla="*/ 885153 h 885159"/>
              <a:gd name="connsiteX5" fmla="*/ 1662545 w 3017212"/>
              <a:gd name="connsiteY5" fmla="*/ 1 h 885159"/>
              <a:gd name="connsiteX6" fmla="*/ 1893454 w 3017212"/>
              <a:gd name="connsiteY6" fmla="*/ 885153 h 885159"/>
              <a:gd name="connsiteX7" fmla="*/ 2201333 w 3017212"/>
              <a:gd name="connsiteY7" fmla="*/ 1 h 885159"/>
              <a:gd name="connsiteX8" fmla="*/ 2493818 w 3017212"/>
              <a:gd name="connsiteY8" fmla="*/ 877456 h 885159"/>
              <a:gd name="connsiteX9" fmla="*/ 2770909 w 3017212"/>
              <a:gd name="connsiteY9" fmla="*/ 15395 h 885159"/>
              <a:gd name="connsiteX10" fmla="*/ 3017212 w 3017212"/>
              <a:gd name="connsiteY10" fmla="*/ 523395 h 88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7212" h="885159">
                <a:moveTo>
                  <a:pt x="0" y="446425"/>
                </a:moveTo>
                <a:cubicBezTo>
                  <a:pt x="103909" y="194349"/>
                  <a:pt x="207818" y="-57726"/>
                  <a:pt x="323272" y="15395"/>
                </a:cubicBezTo>
                <a:cubicBezTo>
                  <a:pt x="438727" y="88516"/>
                  <a:pt x="577272" y="887719"/>
                  <a:pt x="692727" y="885153"/>
                </a:cubicBezTo>
                <a:cubicBezTo>
                  <a:pt x="808182" y="882587"/>
                  <a:pt x="905677" y="1"/>
                  <a:pt x="1016000" y="1"/>
                </a:cubicBezTo>
                <a:cubicBezTo>
                  <a:pt x="1126323" y="1"/>
                  <a:pt x="1246909" y="885153"/>
                  <a:pt x="1354666" y="885153"/>
                </a:cubicBezTo>
                <a:cubicBezTo>
                  <a:pt x="1462423" y="885153"/>
                  <a:pt x="1572747" y="1"/>
                  <a:pt x="1662545" y="1"/>
                </a:cubicBezTo>
                <a:cubicBezTo>
                  <a:pt x="1752343" y="1"/>
                  <a:pt x="1803656" y="885153"/>
                  <a:pt x="1893454" y="885153"/>
                </a:cubicBezTo>
                <a:cubicBezTo>
                  <a:pt x="1983252" y="885153"/>
                  <a:pt x="2101272" y="1284"/>
                  <a:pt x="2201333" y="1"/>
                </a:cubicBezTo>
                <a:cubicBezTo>
                  <a:pt x="2301394" y="-1282"/>
                  <a:pt x="2398889" y="874890"/>
                  <a:pt x="2493818" y="877456"/>
                </a:cubicBezTo>
                <a:cubicBezTo>
                  <a:pt x="2588747" y="880022"/>
                  <a:pt x="2683677" y="74405"/>
                  <a:pt x="2770909" y="15395"/>
                </a:cubicBezTo>
                <a:cubicBezTo>
                  <a:pt x="2858141" y="-43615"/>
                  <a:pt x="3017212" y="523395"/>
                  <a:pt x="3017212" y="523395"/>
                </a:cubicBezTo>
              </a:path>
            </a:pathLst>
          </a:custGeom>
          <a:ln>
            <a:gradFill flip="none" rotWithShape="1">
              <a:gsLst>
                <a:gs pos="0">
                  <a:srgbClr val="C00000"/>
                </a:gs>
                <a:gs pos="50000">
                  <a:srgbClr val="FF0000"/>
                </a:gs>
                <a:gs pos="100000">
                  <a:srgbClr val="FF4747"/>
                </a:gs>
              </a:gsLst>
              <a:lin ang="0" scaled="1"/>
              <a:tileRect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184014"/>
            <a:ext cx="1794414" cy="17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462502" y="6319051"/>
            <a:ext cx="685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i="1" dirty="0" err="1" smtClean="0"/>
              <a:t>Helical</a:t>
            </a:r>
            <a:endParaRPr lang="en-US" b="1" i="1" dirty="0"/>
          </a:p>
        </p:txBody>
      </p:sp>
      <p:sp>
        <p:nvSpPr>
          <p:cNvPr id="23" name="Textfeld 22"/>
          <p:cNvSpPr txBox="1"/>
          <p:nvPr/>
        </p:nvSpPr>
        <p:spPr>
          <a:xfrm>
            <a:off x="4453659" y="6319051"/>
            <a:ext cx="1043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i="1" dirty="0" err="1" smtClean="0"/>
              <a:t>Icosahedral</a:t>
            </a:r>
            <a:endParaRPr lang="en-US" b="1" i="1" dirty="0"/>
          </a:p>
        </p:txBody>
      </p:sp>
      <p:sp>
        <p:nvSpPr>
          <p:cNvPr id="24" name="Textfeld 23"/>
          <p:cNvSpPr txBox="1"/>
          <p:nvPr/>
        </p:nvSpPr>
        <p:spPr>
          <a:xfrm>
            <a:off x="6798024" y="6319051"/>
            <a:ext cx="953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i="1" dirty="0" err="1" smtClean="0"/>
              <a:t>Enveloped</a:t>
            </a:r>
            <a:endParaRPr lang="en-US" b="1" i="1" dirty="0"/>
          </a:p>
        </p:txBody>
      </p:sp>
      <p:sp>
        <p:nvSpPr>
          <p:cNvPr id="25" name="Textfeld 24"/>
          <p:cNvSpPr txBox="1"/>
          <p:nvPr/>
        </p:nvSpPr>
        <p:spPr>
          <a:xfrm>
            <a:off x="329409" y="6258894"/>
            <a:ext cx="1474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i="1" dirty="0" err="1" smtClean="0"/>
              <a:t>Complex</a:t>
            </a:r>
            <a:r>
              <a:rPr lang="de-CH" sz="1400" b="1" i="1" dirty="0" smtClean="0"/>
              <a:t> </a:t>
            </a:r>
            <a:r>
              <a:rPr lang="de-CH" sz="1400" b="1" i="1" dirty="0" err="1" smtClean="0"/>
              <a:t>with</a:t>
            </a:r>
            <a:r>
              <a:rPr lang="de-CH" sz="1400" b="1" i="1" dirty="0" smtClean="0"/>
              <a:t> </a:t>
            </a:r>
            <a:r>
              <a:rPr lang="de-CH" sz="1400" b="1" i="1" dirty="0" err="1" smtClean="0"/>
              <a:t>prolate</a:t>
            </a:r>
            <a:r>
              <a:rPr lang="de-CH" sz="1400" b="1" i="1" dirty="0" smtClean="0"/>
              <a:t> </a:t>
            </a:r>
            <a:r>
              <a:rPr lang="de-CH" sz="1400" b="1" i="1" dirty="0" err="1" smtClean="0"/>
              <a:t>head</a:t>
            </a:r>
            <a:endParaRPr lang="en-US" b="1" i="1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hteck 29"/>
          <p:cNvSpPr/>
          <p:nvPr/>
        </p:nvSpPr>
        <p:spPr>
          <a:xfrm>
            <a:off x="8564339" y="493998"/>
            <a:ext cx="5357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1/45</a:t>
            </a:r>
            <a:endParaRPr lang="de-DE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50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41697"/>
            <a:ext cx="4248472" cy="5831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763455" y="3140968"/>
            <a:ext cx="42010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FC-P</a:t>
            </a:r>
            <a:r>
              <a:rPr lang="en-US" sz="1600" b="1" baseline="-25000" dirty="0" smtClean="0"/>
              <a:t>1</a:t>
            </a:r>
            <a:r>
              <a:rPr lang="en-US" sz="1600" b="1" dirty="0" smtClean="0"/>
              <a:t> is the first population to occur in the nucleus of infected murine A9 and human transformed NB324K cells.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In NB324K cells FC-P</a:t>
            </a:r>
            <a:r>
              <a:rPr lang="en-US" sz="1600" b="1" baseline="-25000" dirty="0" smtClean="0"/>
              <a:t>1</a:t>
            </a:r>
            <a:r>
              <a:rPr lang="en-US" sz="1600" b="1" dirty="0" smtClean="0"/>
              <a:t> disappeared progressively to give rise to FC-P</a:t>
            </a:r>
            <a:r>
              <a:rPr lang="en-US" sz="1600" b="1" baseline="-25000" dirty="0" smtClean="0"/>
              <a:t>2</a:t>
            </a:r>
            <a:r>
              <a:rPr lang="en-US" sz="1600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In A9 cells this transfer was less efficient, leading to the accumulation of both populations.</a:t>
            </a:r>
            <a:endParaRPr lang="en-US" sz="1600" b="1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4308" y="104184"/>
            <a:ext cx="9446244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Nuclear Accumulation of FC-P</a:t>
            </a:r>
            <a:r>
              <a:rPr lang="en-US" sz="2800" b="1" baseline="-25000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Precedes that of FC-P</a:t>
            </a:r>
            <a:r>
              <a:rPr lang="en-US" sz="2800" b="1" baseline="-2500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800" b="1" i="1" baseline="-25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FC-P</a:t>
            </a:r>
            <a:r>
              <a:rPr lang="en-US" sz="2800" b="1" baseline="-25000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is the Precursor of FC-P</a:t>
            </a:r>
            <a:r>
              <a:rPr lang="en-US" sz="2800" b="1" baseline="-2500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800" b="1" i="1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29"/>
          <p:cNvSpPr txBox="1"/>
          <p:nvPr/>
        </p:nvSpPr>
        <p:spPr>
          <a:xfrm>
            <a:off x="690057" y="125126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cs typeface="Arial" panose="020B0604020202020204" pitchFamily="34" charset="0"/>
              </a:rPr>
              <a:t>Transfection</a:t>
            </a:r>
            <a:r>
              <a:rPr lang="de-CH" b="1" dirty="0" smtClean="0">
                <a:cs typeface="Arial" panose="020B0604020202020204" pitchFamily="34" charset="0"/>
              </a:rPr>
              <a:t> in NB324K</a:t>
            </a:r>
            <a:endParaRPr lang="en-GB" b="1" dirty="0">
              <a:cs typeface="Arial" panose="020B0604020202020204" pitchFamily="34" charset="0"/>
            </a:endParaRPr>
          </a:p>
        </p:txBody>
      </p:sp>
      <p:pic>
        <p:nvPicPr>
          <p:cNvPr id="6" name="Picture 2" descr="E:\Transfection kinetics\Transfection kinetics.001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r="20890"/>
          <a:stretch/>
        </p:blipFill>
        <p:spPr bwMode="auto">
          <a:xfrm>
            <a:off x="1122105" y="2187722"/>
            <a:ext cx="2540532" cy="29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45" y="2004505"/>
            <a:ext cx="2225759" cy="315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Gerade Verbindung 17"/>
          <p:cNvCxnSpPr/>
          <p:nvPr/>
        </p:nvCxnSpPr>
        <p:spPr>
          <a:xfrm>
            <a:off x="1761551" y="2700294"/>
            <a:ext cx="180020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9"/>
          <p:cNvSpPr txBox="1"/>
          <p:nvPr/>
        </p:nvSpPr>
        <p:spPr>
          <a:xfrm>
            <a:off x="1625812" y="1798694"/>
            <a:ext cx="2232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smtClean="0">
                <a:cs typeface="Arial" panose="020B0604020202020204" pitchFamily="34" charset="0"/>
              </a:rPr>
              <a:t>IP </a:t>
            </a:r>
            <a:r>
              <a:rPr lang="de-CH" sz="1600" b="1" dirty="0" err="1" smtClean="0">
                <a:cs typeface="Arial" panose="020B0604020202020204" pitchFamily="34" charset="0"/>
              </a:rPr>
              <a:t>using</a:t>
            </a:r>
            <a:r>
              <a:rPr lang="de-CH" sz="1600" b="1" dirty="0" smtClean="0">
                <a:cs typeface="Arial" panose="020B0604020202020204" pitchFamily="34" charset="0"/>
              </a:rPr>
              <a:t> </a:t>
            </a:r>
            <a:r>
              <a:rPr lang="el-GR" sz="1600" b="1" dirty="0" smtClean="0">
                <a:cs typeface="Arial" panose="020B0604020202020204" pitchFamily="34" charset="0"/>
              </a:rPr>
              <a:t>α</a:t>
            </a:r>
            <a:r>
              <a:rPr lang="de-CH" sz="1600" b="1" dirty="0" smtClean="0">
                <a:cs typeface="Arial" panose="020B0604020202020204" pitchFamily="34" charset="0"/>
              </a:rPr>
              <a:t> </a:t>
            </a:r>
            <a:r>
              <a:rPr lang="de-CH" sz="1600" b="1" dirty="0" err="1" smtClean="0">
                <a:cs typeface="Arial" panose="020B0604020202020204" pitchFamily="34" charset="0"/>
              </a:rPr>
              <a:t>Capsid</a:t>
            </a:r>
            <a:r>
              <a:rPr lang="de-CH" sz="1600" b="1" dirty="0" smtClean="0">
                <a:cs typeface="Arial" panose="020B0604020202020204" pitchFamily="34" charset="0"/>
              </a:rPr>
              <a:t> </a:t>
            </a:r>
            <a:r>
              <a:rPr lang="de-CH" sz="1600" b="1" dirty="0" err="1" smtClean="0">
                <a:cs typeface="Arial" panose="020B0604020202020204" pitchFamily="34" charset="0"/>
              </a:rPr>
              <a:t>mAb</a:t>
            </a:r>
            <a:endParaRPr lang="en-GB" sz="1600" b="1" dirty="0">
              <a:cs typeface="Arial" panose="020B0604020202020204" pitchFamily="34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>
            <a:off x="6289577" y="3885339"/>
            <a:ext cx="198000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1644826" y="5661248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FC-P</a:t>
            </a:r>
            <a:r>
              <a:rPr lang="en-US" sz="1600" b="1" baseline="-25000" dirty="0" smtClean="0"/>
              <a:t>1</a:t>
            </a:r>
            <a:r>
              <a:rPr lang="en-US" sz="1600" b="1" dirty="0" smtClean="0"/>
              <a:t> is the precursor of FC-P</a:t>
            </a:r>
            <a:r>
              <a:rPr lang="en-US" sz="1600" b="1" baseline="-25000" dirty="0" smtClean="0"/>
              <a:t>2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721" y="3924345"/>
            <a:ext cx="3253559" cy="23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N-VP2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is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Dispensable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for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Active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E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gress</a:t>
            </a:r>
            <a:endParaRPr lang="en-US" sz="2800" b="1" i="1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83" y="1340768"/>
            <a:ext cx="6033101" cy="225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3"/>
          <a:stretch/>
        </p:blipFill>
        <p:spPr bwMode="auto">
          <a:xfrm>
            <a:off x="-53462" y="3691069"/>
            <a:ext cx="3689358" cy="218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/>
          <p:cNvGrpSpPr/>
          <p:nvPr/>
        </p:nvGrpSpPr>
        <p:grpSpPr>
          <a:xfrm>
            <a:off x="3869172" y="1246418"/>
            <a:ext cx="3448636" cy="2523779"/>
            <a:chOff x="4932040" y="1049237"/>
            <a:chExt cx="3448636" cy="2523779"/>
          </a:xfrm>
        </p:grpSpPr>
        <p:pic>
          <p:nvPicPr>
            <p:cNvPr id="6" name="Picture 3" descr="C:\Users\Raphael\Desktop 4\Temporary Export Files\WT transfection 24 hpT absolute.tif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208673"/>
              <a:ext cx="3448636" cy="2364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7"/>
            <p:cNvSpPr txBox="1"/>
            <p:nvPr/>
          </p:nvSpPr>
          <p:spPr>
            <a:xfrm>
              <a:off x="6588224" y="1049237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="1" dirty="0" smtClean="0"/>
                <a:t>24 </a:t>
              </a:r>
              <a:r>
                <a:rPr lang="de-CH" sz="1400" b="1" dirty="0" err="1" smtClean="0"/>
                <a:t>hpT</a:t>
              </a:r>
              <a:endParaRPr lang="en-US" sz="1400" b="1" dirty="0"/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291079" y="5796553"/>
            <a:ext cx="3632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Castellanos M, Pérez R, Rodríguez-</a:t>
            </a:r>
            <a:r>
              <a:rPr lang="en-US" sz="800" b="1" dirty="0" err="1"/>
              <a:t>Huete</a:t>
            </a:r>
            <a:r>
              <a:rPr lang="en-US" sz="800" b="1" dirty="0"/>
              <a:t> A, </a:t>
            </a:r>
            <a:r>
              <a:rPr lang="en-US" sz="800" b="1" dirty="0" err="1"/>
              <a:t>Grueso</a:t>
            </a:r>
            <a:r>
              <a:rPr lang="en-US" sz="800" b="1" dirty="0"/>
              <a:t> E, </a:t>
            </a:r>
            <a:r>
              <a:rPr lang="en-US" sz="800" b="1" dirty="0" err="1"/>
              <a:t>Almendral</a:t>
            </a:r>
            <a:r>
              <a:rPr lang="en-US" sz="800" b="1" dirty="0"/>
              <a:t> JM, </a:t>
            </a:r>
            <a:r>
              <a:rPr lang="en-US" sz="800" b="1" dirty="0" err="1"/>
              <a:t>Mateu</a:t>
            </a:r>
            <a:r>
              <a:rPr lang="en-US" sz="800" b="1" dirty="0"/>
              <a:t> MG. </a:t>
            </a:r>
            <a:r>
              <a:rPr lang="en-US" sz="800" dirty="0"/>
              <a:t>A slender tract of glycine residues is required for translocation of the VP2 protein N-terminal domain through the parvovirus MVM capsid channel to initiate infection. </a:t>
            </a:r>
            <a:r>
              <a:rPr lang="en-US" sz="800" i="1" dirty="0" err="1"/>
              <a:t>Biochem</a:t>
            </a:r>
            <a:r>
              <a:rPr lang="en-US" sz="800" i="1" dirty="0"/>
              <a:t> J.</a:t>
            </a:r>
            <a:r>
              <a:rPr lang="en-US" sz="800" dirty="0"/>
              <a:t> 2013 Oct 1;455(1):87-94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11" name="Textfeld 10"/>
          <p:cNvSpPr txBox="1"/>
          <p:nvPr/>
        </p:nvSpPr>
        <p:spPr>
          <a:xfrm>
            <a:off x="4157204" y="2959091"/>
            <a:ext cx="453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b="1" dirty="0" smtClean="0"/>
              <a:t>N-VP2 </a:t>
            </a:r>
            <a:r>
              <a:rPr lang="de-CH" sz="1600" b="1" dirty="0" err="1" smtClean="0"/>
              <a:t>is</a:t>
            </a:r>
            <a:r>
              <a:rPr lang="de-CH" sz="1600" b="1" dirty="0" smtClean="0"/>
              <a:t> not </a:t>
            </a:r>
            <a:r>
              <a:rPr lang="de-CH" sz="1600" b="1" dirty="0" err="1" smtClean="0"/>
              <a:t>required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for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active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egress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of</a:t>
            </a:r>
            <a:r>
              <a:rPr lang="de-CH" sz="1600" b="1" dirty="0" smtClean="0"/>
              <a:t> MVM.</a:t>
            </a:r>
            <a:endParaRPr lang="en-US" sz="16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251520" y="6364076"/>
            <a:ext cx="715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G33F does not expose N-VP2, thus it is not cleaved upon proteolytic digestion.</a:t>
            </a:r>
            <a:endParaRPr lang="en-US" sz="1600" b="1" dirty="0"/>
          </a:p>
        </p:txBody>
      </p:sp>
      <p:grpSp>
        <p:nvGrpSpPr>
          <p:cNvPr id="14" name="Gruppieren 13"/>
          <p:cNvGrpSpPr/>
          <p:nvPr/>
        </p:nvGrpSpPr>
        <p:grpSpPr>
          <a:xfrm>
            <a:off x="7117518" y="3596316"/>
            <a:ext cx="1918978" cy="2324265"/>
            <a:chOff x="7117518" y="3533019"/>
            <a:chExt cx="1918978" cy="2324265"/>
          </a:xfrm>
        </p:grpSpPr>
        <p:grpSp>
          <p:nvGrpSpPr>
            <p:cNvPr id="10" name="Gruppieren 9"/>
            <p:cNvGrpSpPr/>
            <p:nvPr/>
          </p:nvGrpSpPr>
          <p:grpSpPr>
            <a:xfrm>
              <a:off x="7117518" y="3907657"/>
              <a:ext cx="1918978" cy="1949627"/>
              <a:chOff x="7117518" y="4051673"/>
              <a:chExt cx="1918978" cy="1949627"/>
            </a:xfrm>
          </p:grpSpPr>
          <p:pic>
            <p:nvPicPr>
              <p:cNvPr id="5" name="Picture 2" descr="C:\Users\Raphael\Desktop 4\Temporary Export Files\P1 P2 ratio Transfections.tif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7518" y="4051673"/>
                <a:ext cx="1918978" cy="1949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Gerade Verbindung 11"/>
              <p:cNvCxnSpPr/>
              <p:nvPr/>
            </p:nvCxnSpPr>
            <p:spPr>
              <a:xfrm>
                <a:off x="7533758" y="4742396"/>
                <a:ext cx="9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feld 16"/>
            <p:cNvSpPr txBox="1"/>
            <p:nvPr/>
          </p:nvSpPr>
          <p:spPr>
            <a:xfrm>
              <a:off x="7648092" y="3533019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="1" dirty="0" smtClean="0"/>
                <a:t>24 </a:t>
              </a:r>
              <a:r>
                <a:rPr lang="de-CH" sz="1400" b="1" dirty="0" err="1" smtClean="0"/>
                <a:t>hpT</a:t>
              </a:r>
              <a:endParaRPr lang="en-US" sz="1400" b="1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34" y="1716823"/>
            <a:ext cx="2237738" cy="205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7486121" y="3510739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i="1" dirty="0" smtClean="0"/>
              <a:t>INSIDE</a:t>
            </a:r>
            <a:endParaRPr lang="en-US" b="1" i="1" dirty="0"/>
          </a:p>
        </p:txBody>
      </p:sp>
      <p:sp>
        <p:nvSpPr>
          <p:cNvPr id="21" name="Textfeld 20"/>
          <p:cNvSpPr txBox="1"/>
          <p:nvPr/>
        </p:nvSpPr>
        <p:spPr>
          <a:xfrm>
            <a:off x="7359046" y="1483928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i="1" dirty="0" smtClean="0"/>
              <a:t>OUTSIDE</a:t>
            </a:r>
            <a:endParaRPr lang="en-US" b="1" i="1" dirty="0"/>
          </a:p>
        </p:txBody>
      </p:sp>
      <p:sp>
        <p:nvSpPr>
          <p:cNvPr id="18" name="Ellipse 17"/>
          <p:cNvSpPr/>
          <p:nvPr/>
        </p:nvSpPr>
        <p:spPr>
          <a:xfrm>
            <a:off x="7598759" y="2441298"/>
            <a:ext cx="324000" cy="324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088634" y="248606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smtClean="0">
                <a:solidFill>
                  <a:srgbClr val="FF0000"/>
                </a:solidFill>
              </a:rPr>
              <a:t>G33F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7041538" y="1074001"/>
            <a:ext cx="140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 smtClean="0"/>
              <a:t>5-fold </a:t>
            </a:r>
            <a:r>
              <a:rPr lang="de-CH" sz="1600" b="1" dirty="0" err="1" smtClean="0"/>
              <a:t>channel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L -0.36545 1.48148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8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-0.37153 -0.0051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76" y="-2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-0.33385 -0.0009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1" y="-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6" grpId="1"/>
      <p:bldP spid="15" grpId="0"/>
      <p:bldP spid="21" grpId="0"/>
      <p:bldP spid="18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707904" y="422108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064874" y="103147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 smtClean="0">
                <a:cs typeface="Arial" panose="020B0604020202020204" pitchFamily="34" charset="0"/>
              </a:rPr>
              <a:t>Incoming</a:t>
            </a:r>
            <a:r>
              <a:rPr lang="de-CH" sz="1600" b="1" dirty="0" smtClean="0">
                <a:cs typeface="Arial" panose="020B0604020202020204" pitchFamily="34" charset="0"/>
              </a:rPr>
              <a:t> </a:t>
            </a:r>
            <a:r>
              <a:rPr lang="de-CH" sz="1600" b="1" dirty="0" err="1" smtClean="0">
                <a:cs typeface="Arial" panose="020B0604020202020204" pitchFamily="34" charset="0"/>
              </a:rPr>
              <a:t>virions</a:t>
            </a:r>
            <a:endParaRPr lang="en-GB" sz="1600" b="1" dirty="0"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63518"/>
            <a:ext cx="2304256" cy="521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Gerade Verbindung mit Pfeil 15"/>
          <p:cNvCxnSpPr/>
          <p:nvPr/>
        </p:nvCxnSpPr>
        <p:spPr>
          <a:xfrm flipH="1">
            <a:off x="1662802" y="3362618"/>
            <a:ext cx="18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FC-P</a:t>
            </a:r>
            <a:r>
              <a:rPr lang="en-US" sz="2800" b="1" baseline="-25000" dirty="0" smtClean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Gets Dephosphorylated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uring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E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ntry</a:t>
            </a:r>
            <a:endParaRPr lang="en-US" sz="2800" b="1" i="1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3059832" y="1401237"/>
            <a:ext cx="54112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FC-P</a:t>
            </a:r>
            <a:r>
              <a:rPr lang="en-US" sz="1600" b="1" baseline="-25000" dirty="0" smtClean="0"/>
              <a:t>2</a:t>
            </a:r>
            <a:r>
              <a:rPr lang="en-US" sz="1600" b="1" dirty="0" smtClean="0"/>
              <a:t> particles are processed to generate FC-P</a:t>
            </a:r>
            <a:r>
              <a:rPr lang="en-US" sz="1600" b="1" baseline="-25000" dirty="0" smtClean="0"/>
              <a:t>1</a:t>
            </a:r>
            <a:r>
              <a:rPr lang="en-US" sz="1600" b="1" dirty="0" smtClean="0"/>
              <a:t>-like particles.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Acidic endosomal phosphatases remove the surface </a:t>
            </a:r>
            <a:r>
              <a:rPr lang="en-US" sz="1600" b="1" dirty="0" err="1" smtClean="0"/>
              <a:t>phosphorylations</a:t>
            </a:r>
            <a:r>
              <a:rPr lang="en-US" sz="1600" b="1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 smtClean="0"/>
              <a:t>Bafilomycin</a:t>
            </a:r>
            <a:r>
              <a:rPr lang="en-US" sz="1600" b="1" dirty="0" smtClean="0"/>
              <a:t> A</a:t>
            </a:r>
            <a:r>
              <a:rPr lang="en-US" sz="1600" b="1" baseline="-25000" dirty="0" smtClean="0"/>
              <a:t>1</a:t>
            </a:r>
            <a:r>
              <a:rPr lang="en-US" sz="1600" b="1" dirty="0" smtClean="0"/>
              <a:t> (</a:t>
            </a:r>
            <a:r>
              <a:rPr lang="en-US" sz="1600" b="1" dirty="0" err="1" smtClean="0"/>
              <a:t>Baf</a:t>
            </a:r>
            <a:r>
              <a:rPr lang="en-US" sz="1600" b="1" dirty="0" smtClean="0"/>
              <a:t> A</a:t>
            </a:r>
            <a:r>
              <a:rPr lang="en-US" sz="1600" b="1" baseline="-25000" dirty="0" smtClean="0"/>
              <a:t>1</a:t>
            </a:r>
            <a:r>
              <a:rPr lang="en-US" sz="1600" b="1" dirty="0" smtClean="0"/>
              <a:t>), an inhibitor of the </a:t>
            </a:r>
            <a:r>
              <a:rPr lang="en-US" sz="1600" b="1" dirty="0"/>
              <a:t>vacuolar-type H</a:t>
            </a:r>
            <a:r>
              <a:rPr lang="en-US" sz="1600" b="1" baseline="30000" dirty="0"/>
              <a:t>+</a:t>
            </a:r>
            <a:r>
              <a:rPr lang="en-US" sz="1600" b="1" dirty="0"/>
              <a:t>-ATPase, abrogated the </a:t>
            </a:r>
            <a:r>
              <a:rPr lang="en-US" sz="1600" b="1" dirty="0" err="1"/>
              <a:t>dephosphorylation</a:t>
            </a:r>
            <a:r>
              <a:rPr lang="en-US" sz="1600" b="1" dirty="0"/>
              <a:t> of the incoming </a:t>
            </a:r>
            <a:r>
              <a:rPr lang="en-US" sz="1600" b="1" dirty="0" smtClean="0"/>
              <a:t>FC-P</a:t>
            </a:r>
            <a:r>
              <a:rPr lang="en-US" sz="1600" b="1" baseline="-25000" dirty="0" smtClean="0"/>
              <a:t>2</a:t>
            </a:r>
            <a:r>
              <a:rPr lang="en-US" sz="1600" b="1" dirty="0" smtClean="0"/>
              <a:t> population.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063426" y="15627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cs typeface="Arial" panose="020B0604020202020204" pitchFamily="34" charset="0"/>
              </a:rPr>
              <a:t>WT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358682" y="1562797"/>
            <a:ext cx="639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cs typeface="Arial" panose="020B0604020202020204" pitchFamily="34" charset="0"/>
              </a:rPr>
              <a:t>5</a:t>
            </a:r>
            <a:r>
              <a:rPr lang="de-CH" sz="1400" b="1" dirty="0" smtClean="0">
                <a:cs typeface="Arial" panose="020B0604020202020204" pitchFamily="34" charset="0"/>
              </a:rPr>
              <a:t>SG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33616" y="2230094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cs typeface="Arial" panose="020B0604020202020204" pitchFamily="34" charset="0"/>
              </a:rPr>
              <a:t>10 h</a:t>
            </a:r>
            <a:endParaRPr lang="en-GB" sz="1400" b="1" dirty="0"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33616" y="333314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cs typeface="Arial" panose="020B0604020202020204" pitchFamily="34" charset="0"/>
              </a:rPr>
              <a:t>2</a:t>
            </a:r>
            <a:r>
              <a:rPr lang="de-CH" sz="1400" b="1" dirty="0" smtClean="0">
                <a:cs typeface="Arial" panose="020B0604020202020204" pitchFamily="34" charset="0"/>
              </a:rPr>
              <a:t>0 h</a:t>
            </a:r>
            <a:endParaRPr lang="en-GB" sz="1400" b="1" dirty="0"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33616" y="44362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cs typeface="Arial" panose="020B0604020202020204" pitchFamily="34" charset="0"/>
              </a:rPr>
              <a:t>3</a:t>
            </a:r>
            <a:r>
              <a:rPr lang="de-CH" sz="1400" b="1" dirty="0" smtClean="0">
                <a:cs typeface="Arial" panose="020B0604020202020204" pitchFamily="34" charset="0"/>
              </a:rPr>
              <a:t>0 h</a:t>
            </a:r>
            <a:endParaRPr lang="en-GB" sz="1400" b="1" dirty="0"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33616" y="5539254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cs typeface="Arial" panose="020B0604020202020204" pitchFamily="34" charset="0"/>
              </a:rPr>
              <a:t>4</a:t>
            </a:r>
            <a:r>
              <a:rPr lang="de-CH" sz="1400" b="1" dirty="0" smtClean="0">
                <a:cs typeface="Arial" panose="020B0604020202020204" pitchFamily="34" charset="0"/>
              </a:rPr>
              <a:t>0 h</a:t>
            </a:r>
            <a:endParaRPr lang="en-GB" sz="1400" b="1" dirty="0"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90" y="2949647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90" y="184659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25" y="184659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5000"/>
                    </a14:imgEffect>
                    <a14:imgEffect>
                      <a14:brightnessContrast bright="2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25" y="2949647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45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90" y="405270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25" y="405270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90" y="515575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25" y="5155754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1496304" y="2675712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cs typeface="Arial" panose="020B0604020202020204" pitchFamily="34" charset="0"/>
              </a:rPr>
              <a:t>99 %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259549" y="3766440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b="1" dirty="0" smtClean="0">
                <a:cs typeface="Arial" panose="020B0604020202020204" pitchFamily="34" charset="0"/>
              </a:rPr>
              <a:t>100 %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495871" y="4882048"/>
            <a:ext cx="54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cs typeface="Arial" panose="020B0604020202020204" pitchFamily="34" charset="0"/>
              </a:rPr>
              <a:t>98 %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258272" y="597570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b="1" dirty="0" smtClean="0">
                <a:cs typeface="Arial" panose="020B0604020202020204" pitchFamily="34" charset="0"/>
              </a:rPr>
              <a:t>58 %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887023" y="2675712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cs typeface="Arial" panose="020B0604020202020204" pitchFamily="34" charset="0"/>
              </a:rPr>
              <a:t>99 %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884837" y="3766440"/>
            <a:ext cx="607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cs typeface="Arial" panose="020B0604020202020204" pitchFamily="34" charset="0"/>
              </a:rPr>
              <a:t>96 %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878190" y="4882048"/>
            <a:ext cx="543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cs typeface="Arial" panose="020B0604020202020204" pitchFamily="34" charset="0"/>
              </a:rPr>
              <a:t>90 %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2859897" y="5975702"/>
            <a:ext cx="543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cs typeface="Arial" panose="020B0604020202020204" pitchFamily="34" charset="0"/>
              </a:rPr>
              <a:t>88 %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331640" y="1146010"/>
            <a:ext cx="1548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cs typeface="Arial" panose="020B0604020202020204" pitchFamily="34" charset="0"/>
              </a:rPr>
              <a:t>Cytotoxicity</a:t>
            </a:r>
            <a:endParaRPr lang="en-GB" sz="1400" b="1" dirty="0"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3781919" y="1735136"/>
            <a:ext cx="17831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b="1" dirty="0" smtClean="0">
                <a:cs typeface="Arial" panose="020B0604020202020204" pitchFamily="34" charset="0"/>
              </a:rPr>
              <a:t>Nuclear import</a:t>
            </a:r>
            <a:endParaRPr lang="en-GB" sz="1600" b="1" dirty="0" smtClean="0">
              <a:cs typeface="Arial" panose="020B0604020202020204" pitchFamily="34" charset="0"/>
            </a:endParaRPr>
          </a:p>
          <a:p>
            <a:pPr algn="ctr"/>
            <a:r>
              <a:rPr lang="en-GB" sz="1200" b="1" dirty="0" smtClean="0">
                <a:cs typeface="Arial" panose="020B0604020202020204" pitchFamily="34" charset="0"/>
              </a:rPr>
              <a:t>(Viral DNA replication)</a:t>
            </a:r>
            <a:endParaRPr lang="en-GB" sz="1100" b="1" dirty="0"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690612" y="1739060"/>
            <a:ext cx="158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cs typeface="Arial" panose="020B0604020202020204" pitchFamily="34" charset="0"/>
              </a:rPr>
              <a:t>Nuclear export</a:t>
            </a:r>
            <a:endParaRPr lang="en-GB" sz="1400" b="1" dirty="0">
              <a:cs typeface="Arial" panose="020B0604020202020204" pitchFamily="34" charset="0"/>
            </a:endParaRPr>
          </a:p>
        </p:txBody>
      </p:sp>
      <p:pic>
        <p:nvPicPr>
          <p:cNvPr id="32" name="Picture 2" descr="E:\Supplementary\A\A.001.jpg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083" y="2027941"/>
            <a:ext cx="2814008" cy="211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E:\Supplementary\B\B.001.jpg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71" y="2266673"/>
            <a:ext cx="2369691" cy="17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/>
          <p:cNvSpPr txBox="1"/>
          <p:nvPr/>
        </p:nvSpPr>
        <p:spPr>
          <a:xfrm>
            <a:off x="3563888" y="4450726"/>
            <a:ext cx="54514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5SG is less efficient in replicating viral DNA in the nucleus, indicating that fewer </a:t>
            </a:r>
            <a:r>
              <a:rPr lang="en-US" sz="1600" b="1" dirty="0" err="1" smtClean="0"/>
              <a:t>virions</a:t>
            </a:r>
            <a:r>
              <a:rPr lang="en-US" sz="1600" b="1" dirty="0" smtClean="0"/>
              <a:t> reached the nucleus.   </a:t>
            </a:r>
            <a:endParaRPr lang="en-US" sz="1600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 smtClean="0"/>
              <a:t>Nuclear export of 5SG progeny is not significantly affected.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e-CH" sz="1600" b="1" dirty="0" smtClean="0"/>
              <a:t>The </a:t>
            </a:r>
            <a:r>
              <a:rPr lang="de-CH" sz="1600" b="1" dirty="0" err="1" smtClean="0"/>
              <a:t>phosphorylations</a:t>
            </a:r>
            <a:r>
              <a:rPr lang="de-CH" sz="1600" b="1" dirty="0" smtClean="0"/>
              <a:t> on N-VP2 </a:t>
            </a:r>
            <a:r>
              <a:rPr lang="de-CH" sz="1600" b="1" dirty="0" err="1" smtClean="0"/>
              <a:t>are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likely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involved</a:t>
            </a:r>
            <a:r>
              <a:rPr lang="de-CH" sz="1600" b="1" dirty="0" smtClean="0"/>
              <a:t> in </a:t>
            </a:r>
            <a:r>
              <a:rPr lang="de-CH" sz="1600" b="1" dirty="0" err="1" smtClean="0"/>
              <a:t>late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events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mediating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the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rearrangement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of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the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cytoskeleton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during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egress</a:t>
            </a:r>
            <a:r>
              <a:rPr lang="de-CH" sz="1600" b="1" dirty="0" smtClean="0"/>
              <a:t>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7150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Conclusion</a:t>
            </a:r>
            <a:endParaRPr lang="en-US" sz="2800" b="1" i="1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789" y="3933056"/>
            <a:ext cx="163264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11560" y="1279393"/>
            <a:ext cx="756084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 dirty="0" smtClean="0"/>
              <a:t>Anion-exchange chromatography allowed the separation of two different populations of DNA-containing </a:t>
            </a:r>
            <a:r>
              <a:rPr lang="en-US" b="1" dirty="0" err="1" smtClean="0"/>
              <a:t>virions</a:t>
            </a:r>
            <a:r>
              <a:rPr lang="en-US" b="1" dirty="0" smtClean="0"/>
              <a:t>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 dirty="0" smtClean="0"/>
              <a:t>The populations differed in the conformation of their N-VP2 termini and their surface phosphorylation status.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 dirty="0" smtClean="0"/>
              <a:t>Nuclear export and active egress prior to cytolysis was observed only for the late FC-P</a:t>
            </a:r>
            <a:r>
              <a:rPr lang="en-US" b="1" baseline="-25000" dirty="0" smtClean="0"/>
              <a:t>2</a:t>
            </a:r>
            <a:r>
              <a:rPr lang="en-US" b="1" dirty="0" smtClean="0"/>
              <a:t> population.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CH" b="1" dirty="0"/>
              <a:t>N-VP2 </a:t>
            </a:r>
            <a:r>
              <a:rPr lang="de-CH" b="1" dirty="0" err="1"/>
              <a:t>is</a:t>
            </a:r>
            <a:r>
              <a:rPr lang="de-CH" b="1" dirty="0"/>
              <a:t> not </a:t>
            </a:r>
            <a:r>
              <a:rPr lang="de-CH" b="1" dirty="0" err="1"/>
              <a:t>significantly</a:t>
            </a:r>
            <a:r>
              <a:rPr lang="de-CH" b="1" dirty="0"/>
              <a:t> </a:t>
            </a:r>
            <a:r>
              <a:rPr lang="de-CH" b="1" dirty="0" err="1"/>
              <a:t>involved</a:t>
            </a:r>
            <a:r>
              <a:rPr lang="de-CH" b="1" dirty="0"/>
              <a:t> in </a:t>
            </a:r>
            <a:r>
              <a:rPr lang="de-CH" b="1" dirty="0" err="1"/>
              <a:t>nuclear</a:t>
            </a:r>
            <a:r>
              <a:rPr lang="de-CH" b="1" dirty="0"/>
              <a:t> </a:t>
            </a:r>
            <a:r>
              <a:rPr lang="de-CH" b="1" dirty="0" err="1"/>
              <a:t>export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active</a:t>
            </a:r>
            <a:r>
              <a:rPr lang="de-CH" b="1" dirty="0"/>
              <a:t> </a:t>
            </a:r>
            <a:r>
              <a:rPr lang="de-CH" b="1" dirty="0" err="1"/>
              <a:t>pre-lytic</a:t>
            </a:r>
            <a:r>
              <a:rPr lang="de-CH" b="1" dirty="0"/>
              <a:t> </a:t>
            </a:r>
            <a:r>
              <a:rPr lang="de-CH" b="1" dirty="0" err="1"/>
              <a:t>egress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MVM. </a:t>
            </a:r>
            <a:r>
              <a:rPr lang="de-CH" b="1" dirty="0" err="1"/>
              <a:t>However</a:t>
            </a:r>
            <a:r>
              <a:rPr lang="de-CH" b="1" dirty="0"/>
              <a:t>, </a:t>
            </a:r>
            <a:r>
              <a:rPr lang="de-CH" b="1" dirty="0" err="1"/>
              <a:t>it</a:t>
            </a:r>
            <a:r>
              <a:rPr lang="de-CH" b="1" dirty="0"/>
              <a:t> </a:t>
            </a:r>
            <a:r>
              <a:rPr lang="de-CH" b="1" dirty="0" err="1"/>
              <a:t>might</a:t>
            </a:r>
            <a:r>
              <a:rPr lang="de-CH" b="1" dirty="0"/>
              <a:t> </a:t>
            </a:r>
            <a:r>
              <a:rPr lang="de-CH" b="1" dirty="0" err="1"/>
              <a:t>facilitate</a:t>
            </a:r>
            <a:r>
              <a:rPr lang="de-CH" b="1" dirty="0"/>
              <a:t> </a:t>
            </a:r>
            <a:r>
              <a:rPr lang="de-CH" b="1" dirty="0" err="1" smtClean="0"/>
              <a:t>cytolysis</a:t>
            </a:r>
            <a:r>
              <a:rPr lang="de-CH" b="1" dirty="0" smtClean="0"/>
              <a:t> </a:t>
            </a:r>
            <a:r>
              <a:rPr lang="de-CH" b="1" dirty="0" err="1" smtClean="0"/>
              <a:t>and</a:t>
            </a:r>
            <a:r>
              <a:rPr lang="de-CH" b="1" dirty="0" smtClean="0"/>
              <a:t> passive </a:t>
            </a:r>
            <a:r>
              <a:rPr lang="de-CH" b="1" dirty="0" err="1" smtClean="0"/>
              <a:t>egress</a:t>
            </a:r>
            <a:r>
              <a:rPr lang="de-CH" b="1" dirty="0" smtClean="0"/>
              <a:t>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11560" y="3785732"/>
            <a:ext cx="56600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CH" b="1" dirty="0"/>
              <a:t>The </a:t>
            </a:r>
            <a:r>
              <a:rPr lang="de-CH" b="1" dirty="0" err="1"/>
              <a:t>surface</a:t>
            </a:r>
            <a:r>
              <a:rPr lang="de-CH" b="1" dirty="0"/>
              <a:t> </a:t>
            </a:r>
            <a:r>
              <a:rPr lang="de-CH" b="1" dirty="0" err="1"/>
              <a:t>phosphorylations</a:t>
            </a:r>
            <a:r>
              <a:rPr lang="de-CH" b="1" dirty="0"/>
              <a:t> </a:t>
            </a:r>
            <a:r>
              <a:rPr lang="de-CH" b="1" dirty="0" err="1"/>
              <a:t>are</a:t>
            </a:r>
            <a:r>
              <a:rPr lang="de-CH" b="1" dirty="0"/>
              <a:t> </a:t>
            </a:r>
            <a:r>
              <a:rPr lang="de-CH" b="1" dirty="0" err="1"/>
              <a:t>strictly</a:t>
            </a:r>
            <a:r>
              <a:rPr lang="de-CH" b="1" dirty="0"/>
              <a:t> </a:t>
            </a:r>
            <a:r>
              <a:rPr lang="de-CH" b="1" dirty="0" err="1"/>
              <a:t>associated</a:t>
            </a:r>
            <a:r>
              <a:rPr lang="de-CH" b="1" dirty="0"/>
              <a:t> </a:t>
            </a:r>
            <a:r>
              <a:rPr lang="de-CH" b="1" dirty="0" err="1"/>
              <a:t>to</a:t>
            </a:r>
            <a:r>
              <a:rPr lang="de-CH" b="1" dirty="0"/>
              <a:t> </a:t>
            </a:r>
            <a:r>
              <a:rPr lang="de-CH" b="1" dirty="0" err="1"/>
              <a:t>nuclear</a:t>
            </a:r>
            <a:r>
              <a:rPr lang="de-CH" b="1" dirty="0"/>
              <a:t> </a:t>
            </a:r>
            <a:r>
              <a:rPr lang="de-CH" b="1" dirty="0" err="1"/>
              <a:t>export</a:t>
            </a:r>
            <a:r>
              <a:rPr lang="de-CH" b="1" dirty="0"/>
              <a:t> potential. </a:t>
            </a:r>
            <a:r>
              <a:rPr lang="de-CH" b="1" dirty="0" err="1"/>
              <a:t>Moreover</a:t>
            </a:r>
            <a:r>
              <a:rPr lang="de-CH" b="1" dirty="0"/>
              <a:t>, </a:t>
            </a:r>
            <a:r>
              <a:rPr lang="de-CH" b="1" dirty="0" err="1"/>
              <a:t>they</a:t>
            </a:r>
            <a:r>
              <a:rPr lang="de-CH" b="1" dirty="0"/>
              <a:t> </a:t>
            </a:r>
            <a:r>
              <a:rPr lang="de-CH" b="1" dirty="0" err="1"/>
              <a:t>are</a:t>
            </a:r>
            <a:r>
              <a:rPr lang="de-CH" b="1" dirty="0"/>
              <a:t> </a:t>
            </a:r>
            <a:r>
              <a:rPr lang="de-CH" b="1" dirty="0" err="1"/>
              <a:t>removed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incoming</a:t>
            </a:r>
            <a:r>
              <a:rPr lang="de-CH" b="1" dirty="0"/>
              <a:t> </a:t>
            </a:r>
            <a:r>
              <a:rPr lang="de-CH" b="1" dirty="0" err="1"/>
              <a:t>virions</a:t>
            </a:r>
            <a:r>
              <a:rPr lang="de-CH" b="1" dirty="0"/>
              <a:t> </a:t>
            </a:r>
            <a:r>
              <a:rPr lang="de-CH" b="1" dirty="0" err="1"/>
              <a:t>during</a:t>
            </a:r>
            <a:r>
              <a:rPr lang="de-CH" b="1" dirty="0"/>
              <a:t> </a:t>
            </a:r>
            <a:r>
              <a:rPr lang="de-CH" b="1" dirty="0" err="1"/>
              <a:t>endosomal</a:t>
            </a:r>
            <a:r>
              <a:rPr lang="de-CH" b="1" dirty="0"/>
              <a:t> </a:t>
            </a:r>
            <a:r>
              <a:rPr lang="de-CH" b="1" dirty="0" err="1"/>
              <a:t>trafficking</a:t>
            </a:r>
            <a:r>
              <a:rPr lang="de-CH" b="1" dirty="0"/>
              <a:t>. </a:t>
            </a:r>
            <a:endParaRPr lang="de-CH" b="1" dirty="0" smtClean="0"/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CH" b="1" dirty="0" smtClean="0"/>
              <a:t>These </a:t>
            </a:r>
            <a:r>
              <a:rPr lang="de-CH" b="1" dirty="0" err="1"/>
              <a:t>temporally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spatially</a:t>
            </a:r>
            <a:r>
              <a:rPr lang="de-CH" b="1" dirty="0"/>
              <a:t> </a:t>
            </a:r>
            <a:r>
              <a:rPr lang="de-CH" b="1" dirty="0" err="1"/>
              <a:t>controlled</a:t>
            </a:r>
            <a:r>
              <a:rPr lang="de-CH" b="1" dirty="0"/>
              <a:t> </a:t>
            </a:r>
            <a:r>
              <a:rPr lang="de-CH" b="1" dirty="0" err="1"/>
              <a:t>changes</a:t>
            </a:r>
            <a:r>
              <a:rPr lang="de-CH" b="1" dirty="0"/>
              <a:t> in </a:t>
            </a:r>
            <a:r>
              <a:rPr lang="de-CH" b="1" dirty="0" err="1"/>
              <a:t>surface</a:t>
            </a:r>
            <a:r>
              <a:rPr lang="de-CH" b="1" dirty="0"/>
              <a:t> </a:t>
            </a:r>
            <a:r>
              <a:rPr lang="de-CH" b="1" dirty="0" err="1"/>
              <a:t>phosphorylations</a:t>
            </a:r>
            <a:r>
              <a:rPr lang="de-CH" b="1" dirty="0"/>
              <a:t> </a:t>
            </a:r>
            <a:r>
              <a:rPr lang="de-CH" b="1" dirty="0" err="1"/>
              <a:t>would</a:t>
            </a:r>
            <a:r>
              <a:rPr lang="de-CH" b="1" dirty="0"/>
              <a:t> </a:t>
            </a:r>
            <a:r>
              <a:rPr lang="de-CH" b="1" dirty="0" err="1"/>
              <a:t>provide</a:t>
            </a:r>
            <a:r>
              <a:rPr lang="de-CH" b="1" dirty="0"/>
              <a:t> </a:t>
            </a:r>
            <a:r>
              <a:rPr lang="de-CH" b="1" dirty="0" err="1"/>
              <a:t>nuclear</a:t>
            </a:r>
            <a:r>
              <a:rPr lang="de-CH" b="1" dirty="0"/>
              <a:t> </a:t>
            </a:r>
            <a:r>
              <a:rPr lang="de-CH" b="1" dirty="0" err="1"/>
              <a:t>import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export</a:t>
            </a:r>
            <a:r>
              <a:rPr lang="de-CH" b="1" dirty="0"/>
              <a:t> potential </a:t>
            </a:r>
            <a:r>
              <a:rPr lang="de-CH" b="1" dirty="0" err="1"/>
              <a:t>required</a:t>
            </a:r>
            <a:r>
              <a:rPr lang="de-CH" b="1" dirty="0"/>
              <a:t> </a:t>
            </a:r>
            <a:r>
              <a:rPr lang="de-CH" b="1" dirty="0" err="1"/>
              <a:t>to</a:t>
            </a:r>
            <a:r>
              <a:rPr lang="de-CH" b="1" dirty="0"/>
              <a:t> </a:t>
            </a:r>
            <a:r>
              <a:rPr lang="de-CH" b="1" dirty="0" err="1"/>
              <a:t>fulfill</a:t>
            </a:r>
            <a:r>
              <a:rPr lang="de-CH" b="1" dirty="0"/>
              <a:t> </a:t>
            </a:r>
            <a:r>
              <a:rPr lang="de-CH" b="1" dirty="0" err="1"/>
              <a:t>the</a:t>
            </a:r>
            <a:r>
              <a:rPr lang="de-CH" b="1" dirty="0"/>
              <a:t> </a:t>
            </a:r>
            <a:r>
              <a:rPr lang="de-CH" b="1" dirty="0" err="1"/>
              <a:t>complete</a:t>
            </a:r>
            <a:r>
              <a:rPr lang="de-CH" b="1" dirty="0"/>
              <a:t> </a:t>
            </a:r>
            <a:r>
              <a:rPr lang="de-CH" b="1" dirty="0" err="1"/>
              <a:t>life</a:t>
            </a:r>
            <a:r>
              <a:rPr lang="de-CH" b="1" dirty="0"/>
              <a:t> </a:t>
            </a:r>
            <a:r>
              <a:rPr lang="de-CH" b="1" dirty="0" err="1"/>
              <a:t>cycle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a </a:t>
            </a:r>
            <a:r>
              <a:rPr lang="de-CH" b="1" dirty="0" err="1"/>
              <a:t>karyophilic</a:t>
            </a:r>
            <a:r>
              <a:rPr lang="de-CH" b="1" dirty="0"/>
              <a:t> </a:t>
            </a:r>
            <a:r>
              <a:rPr lang="de-CH" b="1" dirty="0" err="1"/>
              <a:t>virus</a:t>
            </a:r>
            <a:r>
              <a:rPr lang="de-CH" b="1" dirty="0"/>
              <a:t>.   </a:t>
            </a:r>
            <a:endParaRPr lang="en-US" b="1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Acknowledgements</a:t>
            </a:r>
            <a:endParaRPr lang="en-US" sz="2800" b="1" i="1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5" descr="C:\Users\Raphael\Desktop 4\CSL Mutant\team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91599"/>
            <a:ext cx="4186246" cy="285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589240"/>
            <a:ext cx="2304256" cy="90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07504" y="1167135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/>
              <a:t>It is a pleasure to thank those who </a:t>
            </a:r>
            <a:r>
              <a:rPr lang="en-GB" sz="2400" b="1" i="1" dirty="0" smtClean="0"/>
              <a:t>made my thesis possible…</a:t>
            </a:r>
            <a:endParaRPr lang="en-GB" sz="2800" b="1" dirty="0" smtClean="0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195" y="5083105"/>
            <a:ext cx="1873917" cy="144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395536" y="1950720"/>
            <a:ext cx="2562881" cy="3395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Christoph Kempf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Carlos Ros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Nico Ruprecht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Remo </a:t>
            </a:r>
            <a:r>
              <a:rPr lang="de-CH" dirty="0" err="1" smtClean="0"/>
              <a:t>Leisi</a:t>
            </a:r>
            <a:endParaRPr lang="de-CH" dirty="0" smtClean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Marcus von Nordheim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Michel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Alessio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Aurélie </a:t>
            </a:r>
            <a:r>
              <a:rPr lang="de-CH" dirty="0" err="1" smtClean="0"/>
              <a:t>Allemann</a:t>
            </a:r>
            <a:endParaRPr lang="de-CH" dirty="0" smtClean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GB" i="1" dirty="0" err="1" smtClean="0"/>
              <a:t>Chiarina</a:t>
            </a:r>
            <a:r>
              <a:rPr lang="en-GB" i="1" dirty="0" smtClean="0"/>
              <a:t> </a:t>
            </a:r>
            <a:r>
              <a:rPr lang="en-GB" i="1" dirty="0"/>
              <a:t>Di </a:t>
            </a:r>
            <a:r>
              <a:rPr lang="en-GB" i="1" dirty="0" err="1" smtClean="0"/>
              <a:t>Tommaso</a:t>
            </a:r>
            <a:endParaRPr lang="en-GB" i="1" dirty="0" smtClean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GB" i="1" dirty="0" err="1" smtClean="0"/>
              <a:t>Seline</a:t>
            </a:r>
            <a:r>
              <a:rPr lang="en-GB" i="1" dirty="0" smtClean="0"/>
              <a:t> </a:t>
            </a:r>
            <a:r>
              <a:rPr lang="en-GB" i="1" dirty="0" err="1"/>
              <a:t>Zürcher</a:t>
            </a:r>
            <a:endParaRPr lang="en-GB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2955925" y="1950720"/>
            <a:ext cx="2297039" cy="974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Achim Stocker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i="1" dirty="0" smtClean="0"/>
              <a:t>Walter </a:t>
            </a:r>
            <a:r>
              <a:rPr lang="de-CH" i="1" dirty="0" err="1" smtClean="0"/>
              <a:t>Aeschimann</a:t>
            </a:r>
            <a:endParaRPr lang="en-GB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6084168" y="1950720"/>
            <a:ext cx="3574774" cy="248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de-CH" dirty="0" smtClean="0"/>
              <a:t>José María </a:t>
            </a:r>
            <a:r>
              <a:rPr lang="de-CH" dirty="0" err="1" smtClean="0"/>
              <a:t>Almendral</a:t>
            </a:r>
            <a:endParaRPr lang="de-CH" dirty="0" smtClean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dirty="0" err="1"/>
              <a:t>Nooshin</a:t>
            </a:r>
            <a:r>
              <a:rPr lang="en-US" dirty="0"/>
              <a:t> </a:t>
            </a:r>
            <a:r>
              <a:rPr lang="en-US" dirty="0" err="1" smtClean="0"/>
              <a:t>Bayat</a:t>
            </a:r>
            <a:endParaRPr lang="en-US" dirty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Carlos Dominguez Redondo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dirty="0"/>
              <a:t>Jon Gil </a:t>
            </a:r>
            <a:r>
              <a:rPr lang="en-US" dirty="0" err="1" smtClean="0"/>
              <a:t>Ranedo</a:t>
            </a:r>
            <a:endParaRPr lang="en-US" dirty="0" smtClean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dirty="0"/>
              <a:t>Josefa González </a:t>
            </a:r>
            <a:r>
              <a:rPr lang="en-US" dirty="0" err="1" smtClean="0"/>
              <a:t>Nicolás</a:t>
            </a:r>
            <a:endParaRPr lang="en-US" dirty="0" smtClean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dirty="0"/>
              <a:t>Marta Pérez </a:t>
            </a:r>
            <a:r>
              <a:rPr lang="en-US" dirty="0" err="1" smtClean="0"/>
              <a:t>Illana</a:t>
            </a:r>
            <a:endParaRPr lang="en-US" dirty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dirty="0" err="1" smtClean="0"/>
              <a:t>Aroa</a:t>
            </a:r>
            <a:r>
              <a:rPr lang="en-US" dirty="0" smtClean="0"/>
              <a:t> </a:t>
            </a:r>
            <a:r>
              <a:rPr lang="en-US" dirty="0"/>
              <a:t>Tato de </a:t>
            </a:r>
            <a:r>
              <a:rPr lang="en-US" dirty="0" smtClean="0"/>
              <a:t>la Torre</a:t>
            </a:r>
            <a:endParaRPr lang="en-GB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uam.es/personal_pdi/ciencias/jcuevas/FOTOS/logo_uam.gif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979" y="4756943"/>
            <a:ext cx="2857501" cy="9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0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1028" name="Picture 4" descr="https://encrypted-tbn2.gstatic.com/images?q=tbn:ANd9GcT4yrf_BXpsUSH1KbsbHPJA8eI8HifOBBrPKQMcnt5Rh-Xu75D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56176" y="4509120"/>
            <a:ext cx="2376000" cy="23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Vast Diversity of Viruses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78245" y="930738"/>
            <a:ext cx="4345841" cy="5810630"/>
            <a:chOff x="78245" y="949581"/>
            <a:chExt cx="4345841" cy="5810630"/>
          </a:xfrm>
        </p:grpSpPr>
        <p:pic>
          <p:nvPicPr>
            <p:cNvPr id="1026" name="Picture 2" descr="http://4.bp.blogspot.com/-cf4R_c_3pYM/VVDYRNvjogI/AAAAAAAAQGQ/2Sxy98I9kMg/s1600/00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25" y="964211"/>
              <a:ext cx="4320461" cy="57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/>
            <p:cNvSpPr/>
            <p:nvPr/>
          </p:nvSpPr>
          <p:spPr>
            <a:xfrm rot="16200000">
              <a:off x="3359276" y="1934952"/>
              <a:ext cx="504000" cy="1620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/>
            <p:cNvSpPr/>
            <p:nvPr/>
          </p:nvSpPr>
          <p:spPr>
            <a:xfrm>
              <a:off x="337016" y="986156"/>
              <a:ext cx="2458800" cy="19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1144876" y="949581"/>
              <a:ext cx="792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b="1" dirty="0" err="1" smtClean="0">
                  <a:solidFill>
                    <a:schemeClr val="bg1"/>
                  </a:solidFill>
                </a:rPr>
                <a:t>Enveloped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2809517" y="986156"/>
              <a:ext cx="1591200" cy="194400"/>
            </a:xfrm>
            <a:prstGeom prst="rect">
              <a:avLst/>
            </a:prstGeom>
            <a:gradFill flip="none" rotWithShape="1">
              <a:gsLst>
                <a:gs pos="0">
                  <a:srgbClr val="800000">
                    <a:shade val="30000"/>
                    <a:satMod val="115000"/>
                  </a:srgbClr>
                </a:gs>
                <a:gs pos="50000">
                  <a:srgbClr val="800000">
                    <a:shade val="67500"/>
                    <a:satMod val="115000"/>
                  </a:srgbClr>
                </a:gs>
                <a:gs pos="100000">
                  <a:srgbClr val="80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074462" y="949581"/>
              <a:ext cx="10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b="1" dirty="0" smtClean="0">
                  <a:solidFill>
                    <a:schemeClr val="bg1"/>
                  </a:solidFill>
                </a:rPr>
                <a:t>Non-</a:t>
              </a:r>
              <a:r>
                <a:rPr lang="de-CH" sz="1100" b="1" dirty="0" err="1" smtClean="0">
                  <a:solidFill>
                    <a:schemeClr val="bg1"/>
                  </a:solidFill>
                </a:rPr>
                <a:t>Enveloped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 rot="16200000">
              <a:off x="-668065" y="1991549"/>
              <a:ext cx="1774800" cy="194400"/>
            </a:xfrm>
            <a:prstGeom prst="rect">
              <a:avLst/>
            </a:prstGeom>
            <a:gradFill flip="none" rotWithShape="1">
              <a:gsLst>
                <a:gs pos="0">
                  <a:srgbClr val="9966FF">
                    <a:shade val="30000"/>
                    <a:satMod val="115000"/>
                  </a:srgbClr>
                </a:gs>
                <a:gs pos="50000">
                  <a:srgbClr val="9966FF">
                    <a:shade val="67500"/>
                    <a:satMod val="115000"/>
                  </a:srgbClr>
                </a:gs>
                <a:gs pos="100000">
                  <a:srgbClr val="9966FF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/>
            <p:cNvSpPr/>
            <p:nvPr/>
          </p:nvSpPr>
          <p:spPr>
            <a:xfrm rot="16200000">
              <a:off x="-1647266" y="4757907"/>
              <a:ext cx="3733200" cy="194400"/>
            </a:xfrm>
            <a:prstGeom prst="rect">
              <a:avLst/>
            </a:prstGeom>
            <a:gradFill flip="none" rotWithShape="1">
              <a:gsLst>
                <a:gs pos="0">
                  <a:srgbClr val="9900CC">
                    <a:shade val="30000"/>
                    <a:satMod val="115000"/>
                  </a:srgbClr>
                </a:gs>
                <a:gs pos="50000">
                  <a:srgbClr val="9900CC">
                    <a:shade val="67500"/>
                    <a:satMod val="115000"/>
                  </a:srgbClr>
                </a:gs>
                <a:gs pos="100000">
                  <a:srgbClr val="9900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/>
            <p:cNvSpPr txBox="1"/>
            <p:nvPr/>
          </p:nvSpPr>
          <p:spPr>
            <a:xfrm rot="16200000">
              <a:off x="-186994" y="1943314"/>
              <a:ext cx="792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b="1" dirty="0" smtClean="0">
                  <a:solidFill>
                    <a:schemeClr val="bg1"/>
                  </a:solidFill>
                </a:rPr>
                <a:t>DNA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 rot="16200000">
              <a:off x="-176710" y="4724302"/>
              <a:ext cx="792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b="1" dirty="0" smtClean="0">
                  <a:solidFill>
                    <a:schemeClr val="bg1"/>
                  </a:solidFill>
                </a:rPr>
                <a:t>RNA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hteck 9"/>
          <p:cNvSpPr/>
          <p:nvPr/>
        </p:nvSpPr>
        <p:spPr>
          <a:xfrm>
            <a:off x="4788024" y="980728"/>
            <a:ext cx="2664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International Committee on </a:t>
            </a:r>
            <a:endParaRPr lang="en-US" sz="1600" b="1" dirty="0" smtClean="0"/>
          </a:p>
          <a:p>
            <a:r>
              <a:rPr lang="en-US" sz="1600" b="1" dirty="0" smtClean="0"/>
              <a:t>Taxonomy </a:t>
            </a:r>
            <a:r>
              <a:rPr lang="en-US" sz="1600" b="1" dirty="0"/>
              <a:t>of Viruses (ICTV</a:t>
            </a:r>
            <a:r>
              <a:rPr lang="en-US" sz="1600" b="1" dirty="0" smtClean="0"/>
              <a:t>)</a:t>
            </a:r>
            <a:endParaRPr lang="en-US" sz="1600" b="1" dirty="0"/>
          </a:p>
        </p:txBody>
      </p:sp>
      <p:sp>
        <p:nvSpPr>
          <p:cNvPr id="20" name="Rechteck 19"/>
          <p:cNvSpPr/>
          <p:nvPr/>
        </p:nvSpPr>
        <p:spPr>
          <a:xfrm>
            <a:off x="5018473" y="1628800"/>
            <a:ext cx="3600400" cy="176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Phenotypic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characteristics</a:t>
            </a:r>
            <a:endParaRPr lang="de-CH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Morphology</a:t>
            </a:r>
            <a:endParaRPr lang="de-CH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acid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type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replication</a:t>
            </a:r>
            <a:endParaRPr lang="de-CH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Host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organisms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disease</a:t>
            </a:r>
            <a:endParaRPr lang="de-CH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4788024" y="3645024"/>
            <a:ext cx="2664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600" b="1" dirty="0" smtClean="0"/>
              <a:t>Baltimore </a:t>
            </a:r>
            <a:r>
              <a:rPr lang="de-CH" sz="1600" b="1" dirty="0" err="1" smtClean="0"/>
              <a:t>Classification</a:t>
            </a:r>
            <a:endParaRPr lang="en-US" sz="1600" b="1" dirty="0"/>
          </a:p>
        </p:txBody>
      </p:sp>
      <p:sp>
        <p:nvSpPr>
          <p:cNvPr id="22" name="Rechteck 21"/>
          <p:cNvSpPr/>
          <p:nvPr/>
        </p:nvSpPr>
        <p:spPr>
          <a:xfrm>
            <a:off x="5018473" y="4055586"/>
            <a:ext cx="360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Mechanism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mRNA</a:t>
            </a:r>
            <a:r>
              <a:rPr lang="de-CH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production</a:t>
            </a:r>
            <a:endParaRPr lang="de-CH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blog.datacracker.com/wp-content/uploads/2013/04/Figure-Sitting-With-Question-Ma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975197"/>
            <a:ext cx="2766171" cy="27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4" name="Picture 2" descr="E:\IEF 3\IEF 3\IEF 3 final\2014-05-15-153529\2014-05-15-153529_IEF 3_TH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 bwMode="auto">
          <a:xfrm rot="10800000" flipH="1">
            <a:off x="1380363" y="2107439"/>
            <a:ext cx="86409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4"/>
          <p:cNvCxnSpPr/>
          <p:nvPr/>
        </p:nvCxnSpPr>
        <p:spPr>
          <a:xfrm>
            <a:off x="1187199" y="2744081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1187199" y="2937245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1187199" y="3213847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1187199" y="3631037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1187199" y="4343115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1187199" y="4927181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1187199" y="5503245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0313" y="2600065"/>
            <a:ext cx="288032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6</a:t>
            </a:r>
            <a:endParaRPr lang="en-GB" sz="12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804681" y="2804262"/>
            <a:ext cx="42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5.9</a:t>
            </a:r>
            <a:endParaRPr lang="en-GB" sz="12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741057" y="3066006"/>
            <a:ext cx="4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5.2</a:t>
            </a:r>
            <a:endParaRPr lang="en-GB" sz="12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749441" y="2945247"/>
            <a:ext cx="4789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5.3</a:t>
            </a:r>
            <a:endParaRPr lang="en-GB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685817" y="3483593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4.7</a:t>
            </a:r>
            <a:endParaRPr lang="en-GB" sz="12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622193" y="4195274"/>
            <a:ext cx="606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4.5</a:t>
            </a:r>
            <a:endParaRPr lang="en-GB" sz="1200" b="1" dirty="0"/>
          </a:p>
        </p:txBody>
      </p:sp>
      <p:cxnSp>
        <p:nvCxnSpPr>
          <p:cNvPr id="18" name="Gerade Verbindung 17"/>
          <p:cNvCxnSpPr/>
          <p:nvPr/>
        </p:nvCxnSpPr>
        <p:spPr>
          <a:xfrm>
            <a:off x="1187199" y="3069831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685817" y="4783165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4.2</a:t>
            </a:r>
            <a:endParaRPr lang="en-GB" sz="12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685817" y="5351227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3.8</a:t>
            </a:r>
            <a:endParaRPr lang="en-GB" sz="12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778011" y="1891415"/>
            <a:ext cx="54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pI</a:t>
            </a:r>
            <a:endParaRPr lang="en-GB" sz="1200" b="1" dirty="0"/>
          </a:p>
        </p:txBody>
      </p:sp>
      <p:pic>
        <p:nvPicPr>
          <p:cNvPr id="22" name="Picture 2" descr="C:\Users\Kempf_Lab\Documents\Marcus von Nordheim\ck_003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-14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722" b="10072"/>
          <a:stretch/>
        </p:blipFill>
        <p:spPr bwMode="auto">
          <a:xfrm rot="10800000">
            <a:off x="2909888" y="2107438"/>
            <a:ext cx="80598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erade Verbindung 22"/>
          <p:cNvCxnSpPr/>
          <p:nvPr/>
        </p:nvCxnSpPr>
        <p:spPr>
          <a:xfrm>
            <a:off x="2690886" y="3069831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>
            <a:off x="2690886" y="3213847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>
            <a:off x="2690886" y="3631037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2364764" y="2600065"/>
            <a:ext cx="468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6.0</a:t>
            </a:r>
            <a:endParaRPr lang="en-GB" sz="1200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2364764" y="3066006"/>
            <a:ext cx="4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5.2</a:t>
            </a:r>
            <a:endParaRPr lang="en-GB" sz="1200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2364764" y="2945247"/>
            <a:ext cx="4789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5.3</a:t>
            </a:r>
            <a:endParaRPr lang="en-GB" sz="12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2364764" y="3483593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4.7</a:t>
            </a:r>
            <a:endParaRPr lang="en-GB" sz="1200" b="1" dirty="0"/>
          </a:p>
        </p:txBody>
      </p:sp>
      <p:sp>
        <p:nvSpPr>
          <p:cNvPr id="30" name="Textfeld 29"/>
          <p:cNvSpPr txBox="1"/>
          <p:nvPr/>
        </p:nvSpPr>
        <p:spPr>
          <a:xfrm>
            <a:off x="2364764" y="4203266"/>
            <a:ext cx="606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4.5</a:t>
            </a:r>
            <a:endParaRPr lang="en-GB" sz="1200" b="1" dirty="0"/>
          </a:p>
        </p:txBody>
      </p:sp>
      <p:cxnSp>
        <p:nvCxnSpPr>
          <p:cNvPr id="31" name="Gerade Verbindung 30"/>
          <p:cNvCxnSpPr/>
          <p:nvPr/>
        </p:nvCxnSpPr>
        <p:spPr>
          <a:xfrm>
            <a:off x="2690886" y="2744081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2462678" y="1830827"/>
            <a:ext cx="54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pI</a:t>
            </a:r>
            <a:endParaRPr lang="en-GB" sz="1200" b="1" dirty="0"/>
          </a:p>
        </p:txBody>
      </p:sp>
      <p:sp>
        <p:nvSpPr>
          <p:cNvPr id="34" name="Textfeld 33"/>
          <p:cNvSpPr txBox="1"/>
          <p:nvPr/>
        </p:nvSpPr>
        <p:spPr>
          <a:xfrm rot="16200000">
            <a:off x="2924076" y="1380136"/>
            <a:ext cx="624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60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35" name="Textfeld 34"/>
          <p:cNvSpPr txBox="1"/>
          <p:nvPr/>
        </p:nvSpPr>
        <p:spPr>
          <a:xfrm rot="16200000">
            <a:off x="3134925" y="1355977"/>
            <a:ext cx="576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90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36" name="Textfeld 35"/>
          <p:cNvSpPr txBox="1"/>
          <p:nvPr/>
        </p:nvSpPr>
        <p:spPr>
          <a:xfrm rot="16200000">
            <a:off x="3209082" y="1457080"/>
            <a:ext cx="778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120 </a:t>
            </a:r>
            <a:r>
              <a:rPr lang="en-GB" sz="1200" b="1" dirty="0" err="1" smtClean="0"/>
              <a:t>ug</a:t>
            </a:r>
            <a:endParaRPr lang="en-GB" sz="1200" b="1" dirty="0"/>
          </a:p>
        </p:txBody>
      </p:sp>
      <p:sp>
        <p:nvSpPr>
          <p:cNvPr id="37" name="Textfeld 36"/>
          <p:cNvSpPr txBox="1"/>
          <p:nvPr/>
        </p:nvSpPr>
        <p:spPr>
          <a:xfrm>
            <a:off x="2846892" y="1830827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BSA</a:t>
            </a:r>
            <a:endParaRPr lang="en-GB" sz="1400" b="1" dirty="0"/>
          </a:p>
        </p:txBody>
      </p:sp>
      <p:sp>
        <p:nvSpPr>
          <p:cNvPr id="38" name="Gleichschenkliges Dreieck 37"/>
          <p:cNvSpPr/>
          <p:nvPr/>
        </p:nvSpPr>
        <p:spPr>
          <a:xfrm rot="16200000">
            <a:off x="3337230" y="1519064"/>
            <a:ext cx="124614" cy="576066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Gerade Verbindung 38"/>
          <p:cNvCxnSpPr/>
          <p:nvPr/>
        </p:nvCxnSpPr>
        <p:spPr>
          <a:xfrm>
            <a:off x="2690886" y="4351107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:\Users\Kempf_Lab\Documents\Marcus von Nordheim\ck_004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868"/>
          <a:stretch/>
        </p:blipFill>
        <p:spPr bwMode="auto">
          <a:xfrm>
            <a:off x="4441040" y="2107438"/>
            <a:ext cx="1441835" cy="361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feld 40"/>
          <p:cNvSpPr txBox="1"/>
          <p:nvPr/>
        </p:nvSpPr>
        <p:spPr>
          <a:xfrm rot="16200000">
            <a:off x="4622109" y="1740205"/>
            <a:ext cx="64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 smtClean="0"/>
              <a:t>8</a:t>
            </a:r>
            <a:r>
              <a:rPr lang="en-GB" sz="1200" b="1" dirty="0" smtClean="0"/>
              <a:t> EC</a:t>
            </a:r>
            <a:endParaRPr lang="en-GB" sz="1200" b="1" dirty="0"/>
          </a:p>
        </p:txBody>
      </p:sp>
      <p:sp>
        <p:nvSpPr>
          <p:cNvPr id="42" name="Textfeld 41"/>
          <p:cNvSpPr txBox="1"/>
          <p:nvPr/>
        </p:nvSpPr>
        <p:spPr>
          <a:xfrm rot="16200000">
            <a:off x="4803277" y="1740205"/>
            <a:ext cx="64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 smtClean="0"/>
              <a:t>8</a:t>
            </a:r>
            <a:r>
              <a:rPr lang="en-GB" sz="1200" b="1" dirty="0" smtClean="0"/>
              <a:t> FC</a:t>
            </a:r>
            <a:endParaRPr lang="en-GB" sz="1200" b="1" dirty="0"/>
          </a:p>
        </p:txBody>
      </p:sp>
      <p:sp>
        <p:nvSpPr>
          <p:cNvPr id="43" name="Textfeld 42"/>
          <p:cNvSpPr txBox="1"/>
          <p:nvPr/>
        </p:nvSpPr>
        <p:spPr>
          <a:xfrm rot="16200000">
            <a:off x="5245308" y="1740205"/>
            <a:ext cx="64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/>
              <a:t>9</a:t>
            </a:r>
            <a:r>
              <a:rPr lang="en-GB" sz="1200" b="1" dirty="0" smtClean="0"/>
              <a:t> EC</a:t>
            </a:r>
            <a:endParaRPr lang="en-GB" sz="1200" b="1" dirty="0"/>
          </a:p>
        </p:txBody>
      </p:sp>
      <p:sp>
        <p:nvSpPr>
          <p:cNvPr id="44" name="Textfeld 43"/>
          <p:cNvSpPr txBox="1"/>
          <p:nvPr/>
        </p:nvSpPr>
        <p:spPr>
          <a:xfrm rot="16200000">
            <a:off x="5426476" y="1740206"/>
            <a:ext cx="64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10</a:t>
            </a:r>
            <a:r>
              <a:rPr lang="en-GB" sz="1200" b="1" baseline="30000" dirty="0"/>
              <a:t>9</a:t>
            </a:r>
            <a:r>
              <a:rPr lang="en-GB" sz="1200" b="1" dirty="0" smtClean="0"/>
              <a:t> FC</a:t>
            </a:r>
            <a:endParaRPr lang="en-GB" sz="1200" b="1" dirty="0"/>
          </a:p>
        </p:txBody>
      </p:sp>
      <p:cxnSp>
        <p:nvCxnSpPr>
          <p:cNvPr id="45" name="Gerade Verbindung 44"/>
          <p:cNvCxnSpPr/>
          <p:nvPr/>
        </p:nvCxnSpPr>
        <p:spPr>
          <a:xfrm>
            <a:off x="4254284" y="3071415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4254284" y="3215431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>
            <a:off x="4254284" y="3632621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3928162" y="2601649"/>
            <a:ext cx="468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6.0</a:t>
            </a:r>
            <a:endParaRPr lang="en-GB" sz="1200" b="1" dirty="0"/>
          </a:p>
        </p:txBody>
      </p:sp>
      <p:sp>
        <p:nvSpPr>
          <p:cNvPr id="49" name="Textfeld 48"/>
          <p:cNvSpPr txBox="1"/>
          <p:nvPr/>
        </p:nvSpPr>
        <p:spPr>
          <a:xfrm>
            <a:off x="3928162" y="3067590"/>
            <a:ext cx="4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5.2</a:t>
            </a:r>
            <a:endParaRPr lang="en-GB" sz="1200" b="1" dirty="0"/>
          </a:p>
        </p:txBody>
      </p:sp>
      <p:sp>
        <p:nvSpPr>
          <p:cNvPr id="50" name="Textfeld 49"/>
          <p:cNvSpPr txBox="1"/>
          <p:nvPr/>
        </p:nvSpPr>
        <p:spPr>
          <a:xfrm>
            <a:off x="3928162" y="2946831"/>
            <a:ext cx="4789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5.3</a:t>
            </a:r>
            <a:endParaRPr lang="en-GB" sz="1200" b="1" dirty="0"/>
          </a:p>
        </p:txBody>
      </p:sp>
      <p:sp>
        <p:nvSpPr>
          <p:cNvPr id="51" name="Textfeld 50"/>
          <p:cNvSpPr txBox="1"/>
          <p:nvPr/>
        </p:nvSpPr>
        <p:spPr>
          <a:xfrm>
            <a:off x="3928162" y="3485177"/>
            <a:ext cx="5425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4.7</a:t>
            </a:r>
            <a:endParaRPr lang="en-GB" sz="1200" b="1" dirty="0"/>
          </a:p>
        </p:txBody>
      </p:sp>
      <p:sp>
        <p:nvSpPr>
          <p:cNvPr id="52" name="Textfeld 51"/>
          <p:cNvSpPr txBox="1"/>
          <p:nvPr/>
        </p:nvSpPr>
        <p:spPr>
          <a:xfrm>
            <a:off x="3928162" y="4204850"/>
            <a:ext cx="606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4.5</a:t>
            </a:r>
            <a:endParaRPr lang="en-GB" sz="1200" b="1" dirty="0"/>
          </a:p>
        </p:txBody>
      </p:sp>
      <p:cxnSp>
        <p:nvCxnSpPr>
          <p:cNvPr id="53" name="Gerade Verbindung 52"/>
          <p:cNvCxnSpPr/>
          <p:nvPr/>
        </p:nvCxnSpPr>
        <p:spPr>
          <a:xfrm>
            <a:off x="4254284" y="2841362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/>
          <p:nvPr/>
        </p:nvCxnSpPr>
        <p:spPr>
          <a:xfrm>
            <a:off x="4254284" y="4351107"/>
            <a:ext cx="14401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3970520" y="1830827"/>
            <a:ext cx="54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pI</a:t>
            </a:r>
            <a:endParaRPr lang="en-GB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029634" y="3683290"/>
            <a:ext cx="2009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Application</a:t>
            </a:r>
            <a:endParaRPr lang="en-GB" sz="1400" b="1" dirty="0"/>
          </a:p>
        </p:txBody>
      </p:sp>
      <p:cxnSp>
        <p:nvCxnSpPr>
          <p:cNvPr id="58" name="Gerade Verbindung mit Pfeil 57"/>
          <p:cNvCxnSpPr/>
          <p:nvPr/>
        </p:nvCxnSpPr>
        <p:spPr>
          <a:xfrm flipH="1">
            <a:off x="5944998" y="3847051"/>
            <a:ext cx="288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feld 58"/>
          <p:cNvSpPr txBox="1"/>
          <p:nvPr/>
        </p:nvSpPr>
        <p:spPr>
          <a:xfrm rot="16200000">
            <a:off x="1231838" y="1269502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 smtClean="0"/>
              <a:t>Carboanhydrase</a:t>
            </a:r>
            <a:r>
              <a:rPr lang="en-GB" sz="1200" b="1" dirty="0" smtClean="0"/>
              <a:t> </a:t>
            </a:r>
            <a:endParaRPr lang="en-GB" sz="1200" b="1" dirty="0"/>
          </a:p>
        </p:txBody>
      </p:sp>
      <p:sp>
        <p:nvSpPr>
          <p:cNvPr id="60" name="Textfeld 59"/>
          <p:cNvSpPr txBox="1"/>
          <p:nvPr/>
        </p:nvSpPr>
        <p:spPr>
          <a:xfrm rot="16200000">
            <a:off x="1039504" y="1254023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BSA</a:t>
            </a:r>
            <a:endParaRPr lang="en-GB" sz="1200" b="1" dirty="0"/>
          </a:p>
        </p:txBody>
      </p:sp>
      <p:sp>
        <p:nvSpPr>
          <p:cNvPr id="61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b="1" dirty="0" err="1" smtClean="0">
                <a:solidFill>
                  <a:schemeClr val="bg1"/>
                </a:solidFill>
                <a:latin typeface="+mj-lt"/>
              </a:rPr>
              <a:t>Iseolectric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Focusing</a:t>
            </a:r>
            <a:endParaRPr lang="en-US" sz="2800" b="1" i="1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406168" y="6114782"/>
            <a:ext cx="6038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Problem: Mobilization of viral particles in 0.8% agarose gels. </a:t>
            </a:r>
            <a:endParaRPr lang="en-US" sz="1600" b="1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0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amoment.nl/wp-content/uploads/2013/05/Consolidated_MD_Medical_Billing_And_Consulting_Solutions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31" t="12729" r="9226" b="5492"/>
          <a:stretch/>
        </p:blipFill>
        <p:spPr bwMode="auto">
          <a:xfrm flipH="1">
            <a:off x="6660232" y="4149080"/>
            <a:ext cx="2160240" cy="22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b="1" dirty="0" err="1" smtClean="0">
                <a:solidFill>
                  <a:schemeClr val="bg1"/>
                </a:solidFill>
                <a:latin typeface="+mj-lt"/>
              </a:rPr>
              <a:t>Chromatofocusing</a:t>
            </a:r>
            <a:endParaRPr lang="en-US" sz="2800" b="1" i="1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3" descr="C:\Users\Raphael\Desktop 4\CSL Mutant\Data 3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" t="10795" r="25105" b="3552"/>
          <a:stretch/>
        </p:blipFill>
        <p:spPr bwMode="auto">
          <a:xfrm>
            <a:off x="485950" y="1124744"/>
            <a:ext cx="5684870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06168" y="6093296"/>
            <a:ext cx="603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Solution: Determination of IEPs of different viruses was possible 	    by performing </a:t>
            </a:r>
            <a:r>
              <a:rPr lang="en-US" sz="1600" b="1" dirty="0" err="1" smtClean="0"/>
              <a:t>chromatofocusing</a:t>
            </a:r>
            <a:r>
              <a:rPr lang="en-US" sz="1600" b="1" dirty="0" smtClean="0"/>
              <a:t>!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0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32006" y="147565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>
                <a:cs typeface="Arial" panose="020B0604020202020204" pitchFamily="34" charset="0"/>
              </a:rPr>
              <a:t>5 min</a:t>
            </a:r>
            <a:endParaRPr lang="en-GB" sz="1200" b="1"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932006" y="272364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>
                <a:cs typeface="Arial" panose="020B0604020202020204" pitchFamily="34" charset="0"/>
              </a:rPr>
              <a:t>6 h</a:t>
            </a:r>
            <a:endParaRPr lang="en-GB" sz="1200" b="1"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932006" y="4036140"/>
            <a:ext cx="70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>
                <a:cs typeface="Arial" panose="020B0604020202020204" pitchFamily="34" charset="0"/>
              </a:rPr>
              <a:t>6 h </a:t>
            </a:r>
          </a:p>
          <a:p>
            <a:r>
              <a:rPr lang="de-CH" sz="1200" b="1" dirty="0" smtClean="0">
                <a:cs typeface="Arial" panose="020B0604020202020204" pitchFamily="34" charset="0"/>
              </a:rPr>
              <a:t>+ BafA</a:t>
            </a:r>
            <a:r>
              <a:rPr lang="de-CH" sz="1200" b="1" baseline="-25000" dirty="0" smtClean="0">
                <a:cs typeface="Arial" panose="020B0604020202020204" pitchFamily="34" charset="0"/>
              </a:rPr>
              <a:t>1</a:t>
            </a:r>
            <a:endParaRPr lang="en-GB" sz="1200" b="1" baseline="-25000" dirty="0">
              <a:cs typeface="Arial" panose="020B0604020202020204" pitchFamily="34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1769511" y="1491950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1636692" y="149105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24208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4599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677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2"/>
          <p:cNvSpPr txBox="1"/>
          <p:nvPr/>
        </p:nvSpPr>
        <p:spPr>
          <a:xfrm>
            <a:off x="1341365" y="1266466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b="1" dirty="0" smtClean="0"/>
              <a:t>FC-P</a:t>
            </a:r>
            <a:r>
              <a:rPr lang="fr-CH" sz="1000" b="1" baseline="-25000" dirty="0" smtClean="0"/>
              <a:t>1</a:t>
            </a:r>
            <a:endParaRPr lang="en-GB" sz="1000" b="1" baseline="-25000" dirty="0"/>
          </a:p>
        </p:txBody>
      </p:sp>
      <p:sp>
        <p:nvSpPr>
          <p:cNvPr id="13" name="TextBox 13"/>
          <p:cNvSpPr txBox="1"/>
          <p:nvPr/>
        </p:nvSpPr>
        <p:spPr>
          <a:xfrm>
            <a:off x="1672612" y="1266466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b="1" smtClean="0"/>
              <a:t>FC-P</a:t>
            </a:r>
            <a:r>
              <a:rPr lang="fr-CH" sz="1000" b="1" baseline="-25000"/>
              <a:t>2</a:t>
            </a:r>
            <a:endParaRPr lang="en-GB" sz="1000" b="1" baseline="-2500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43" y="4877614"/>
            <a:ext cx="2453531" cy="158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5809317" y="5627457"/>
            <a:ext cx="2867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Mani B, </a:t>
            </a:r>
            <a:r>
              <a:rPr lang="en-US" sz="800" b="1" dirty="0" err="1"/>
              <a:t>Baltzer</a:t>
            </a:r>
            <a:r>
              <a:rPr lang="en-US" sz="800" b="1" dirty="0"/>
              <a:t> C, Valle N, </a:t>
            </a:r>
            <a:r>
              <a:rPr lang="en-US" sz="800" b="1" dirty="0" err="1"/>
              <a:t>Almendral</a:t>
            </a:r>
            <a:r>
              <a:rPr lang="en-US" sz="800" b="1" dirty="0"/>
              <a:t> JM, </a:t>
            </a:r>
            <a:r>
              <a:rPr lang="en-US" sz="800" b="1" dirty="0" err="1"/>
              <a:t>Kempf</a:t>
            </a:r>
            <a:r>
              <a:rPr lang="en-US" sz="800" b="1" dirty="0"/>
              <a:t> C, </a:t>
            </a:r>
            <a:r>
              <a:rPr lang="en-US" sz="800" b="1" dirty="0" err="1"/>
              <a:t>Ros</a:t>
            </a:r>
            <a:r>
              <a:rPr lang="en-US" sz="800" b="1" dirty="0"/>
              <a:t> C. </a:t>
            </a:r>
            <a:r>
              <a:rPr lang="en-US" sz="800" dirty="0"/>
              <a:t>Low pH-dependent endosomal processing of the incoming parvovirus minute virus of mice </a:t>
            </a:r>
            <a:r>
              <a:rPr lang="en-US" sz="800" dirty="0" err="1"/>
              <a:t>virion</a:t>
            </a:r>
            <a:r>
              <a:rPr lang="en-US" sz="800" dirty="0"/>
              <a:t> leads to externalization of the VP1 N-terminal sequence (N-VP1), N-VP2 cleavage, and </a:t>
            </a:r>
            <a:r>
              <a:rPr lang="en-US" sz="800" dirty="0" err="1"/>
              <a:t>uncoating</a:t>
            </a:r>
            <a:r>
              <a:rPr lang="en-US" sz="800" dirty="0"/>
              <a:t> of the full-length genome. </a:t>
            </a:r>
            <a:r>
              <a:rPr lang="en-US" sz="800" i="1" dirty="0"/>
              <a:t>J </a:t>
            </a:r>
            <a:r>
              <a:rPr lang="en-US" sz="800" i="1" dirty="0" err="1"/>
              <a:t>Virol</a:t>
            </a:r>
            <a:r>
              <a:rPr lang="en-US" sz="800" i="1" dirty="0"/>
              <a:t>. </a:t>
            </a:r>
            <a:r>
              <a:rPr lang="en-US" sz="800" dirty="0"/>
              <a:t>2006 Jan;80(2):1015-24.</a:t>
            </a:r>
          </a:p>
        </p:txBody>
      </p:sp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11560" y="4941168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Review</a:t>
            </a:r>
            <a:r>
              <a:rPr lang="de-CH" dirty="0" smtClean="0"/>
              <a:t>: </a:t>
            </a:r>
            <a:r>
              <a:rPr lang="de-CH" dirty="0" err="1" smtClean="0"/>
              <a:t>Nuclear</a:t>
            </a:r>
            <a:r>
              <a:rPr lang="de-CH" dirty="0" smtClean="0"/>
              <a:t> Import/Export … find also </a:t>
            </a:r>
            <a:r>
              <a:rPr lang="de-CH" dirty="0" err="1" smtClean="0"/>
              <a:t>nice</a:t>
            </a:r>
            <a:r>
              <a:rPr lang="de-CH" dirty="0" smtClean="0"/>
              <a:t> </a:t>
            </a:r>
            <a:r>
              <a:rPr lang="de-CH" dirty="0" err="1" smtClean="0"/>
              <a:t>illustration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conclusion</a:t>
            </a:r>
            <a:r>
              <a:rPr lang="de-CH" dirty="0" smtClean="0"/>
              <a:t>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44033" name="Picture 1" descr="C:\Users\Raphael\Desktop 4\Prezi Präsentation Bilder\Overvie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/>
          <a:stretch/>
        </p:blipFill>
        <p:spPr bwMode="auto">
          <a:xfrm>
            <a:off x="94308" y="1354991"/>
            <a:ext cx="6118033" cy="459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i="1" dirty="0" smtClean="0">
                <a:solidFill>
                  <a:schemeClr val="bg1"/>
                </a:solidFill>
                <a:latin typeface="+mj-lt"/>
              </a:rPr>
              <a:t>Cells, Microorganisms and Viruses…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4034" name="Picture 2" descr="C:\Users\Raphael\Desktop 4\Prezi Präsentation Bilder\Ribosome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01623" y="2717665"/>
            <a:ext cx="3236796" cy="214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760766" y="1516683"/>
            <a:ext cx="213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 smtClean="0"/>
              <a:t>MVM </a:t>
            </a:r>
            <a:r>
              <a:rPr lang="de-CH" sz="1600" b="1" dirty="0" err="1" smtClean="0"/>
              <a:t>has</a:t>
            </a:r>
            <a:r>
              <a:rPr lang="de-CH" sz="1600" b="1" dirty="0" smtClean="0"/>
              <a:t> a </a:t>
            </a:r>
            <a:r>
              <a:rPr lang="de-CH" sz="1600" b="1" dirty="0" err="1" smtClean="0"/>
              <a:t>similar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size</a:t>
            </a:r>
            <a:r>
              <a:rPr lang="de-CH" sz="1600" b="1" dirty="0" smtClean="0"/>
              <a:t> </a:t>
            </a:r>
            <a:r>
              <a:rPr lang="de-CH" sz="1600" b="1" dirty="0" err="1" smtClean="0"/>
              <a:t>as</a:t>
            </a:r>
            <a:r>
              <a:rPr lang="de-CH" sz="1600" b="1" dirty="0" smtClean="0"/>
              <a:t> a </a:t>
            </a:r>
            <a:r>
              <a:rPr lang="de-CH" sz="1600" b="1" dirty="0" err="1" smtClean="0"/>
              <a:t>ribosome</a:t>
            </a:r>
            <a:endParaRPr lang="de-DE" sz="1600" b="1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2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Gerade Verbindung 3"/>
          <p:cNvCxnSpPr/>
          <p:nvPr/>
        </p:nvCxnSpPr>
        <p:spPr>
          <a:xfrm>
            <a:off x="1956579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2522010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3185132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3854789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507418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5163937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5870273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6585572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7299738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7952807" y="3986629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1822072" y="4060114"/>
            <a:ext cx="33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1</a:t>
            </a:r>
            <a:endParaRPr lang="de-DE" sz="14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2386113" y="4060114"/>
            <a:ext cx="33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5</a:t>
            </a:r>
            <a:endParaRPr lang="de-DE" sz="14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3000502" y="4060114"/>
            <a:ext cx="42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10</a:t>
            </a:r>
            <a:endParaRPr lang="de-DE" sz="14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3666296" y="4060114"/>
            <a:ext cx="45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15</a:t>
            </a:r>
            <a:endParaRPr lang="de-DE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4320672" y="406011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20</a:t>
            </a:r>
            <a:endParaRPr lang="de-DE" sz="14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966557" y="4060114"/>
            <a:ext cx="394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25</a:t>
            </a:r>
            <a:endParaRPr lang="de-DE" sz="14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5673842" y="4060114"/>
            <a:ext cx="395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30</a:t>
            </a:r>
            <a:endParaRPr lang="de-DE" sz="14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6389335" y="4060114"/>
            <a:ext cx="39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35</a:t>
            </a:r>
            <a:endParaRPr lang="de-DE" sz="14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7103790" y="4060114"/>
            <a:ext cx="39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40</a:t>
            </a:r>
            <a:endParaRPr lang="de-DE" sz="1400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7752116" y="4060114"/>
            <a:ext cx="39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45</a:t>
            </a:r>
            <a:endParaRPr lang="de-DE" sz="1400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1236246" y="3668282"/>
            <a:ext cx="80445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H</a:t>
            </a:r>
            <a:r>
              <a:rPr lang="de-DE" sz="15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  MSDGTSQPDSGNAVHSAARVERAADGPGGSGG</a:t>
            </a:r>
            <a:r>
              <a:rPr lang="de-DE" sz="1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GSGGGGVGVSTGS      COOH</a:t>
            </a:r>
            <a:endParaRPr lang="de-DE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39552" y="3608916"/>
            <a:ext cx="83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G33F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Gerade Verbindung 25"/>
          <p:cNvCxnSpPr/>
          <p:nvPr/>
        </p:nvCxnSpPr>
        <p:spPr>
          <a:xfrm flipH="1">
            <a:off x="8220880" y="3816492"/>
            <a:ext cx="252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bgerundetes Rechteck 26"/>
          <p:cNvSpPr/>
          <p:nvPr/>
        </p:nvSpPr>
        <p:spPr>
          <a:xfrm>
            <a:off x="6206374" y="3297166"/>
            <a:ext cx="216000" cy="288000"/>
          </a:xfrm>
          <a:prstGeom prst="round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cxnSp>
        <p:nvCxnSpPr>
          <p:cNvPr id="28" name="Gerade Verbindung 27"/>
          <p:cNvCxnSpPr/>
          <p:nvPr/>
        </p:nvCxnSpPr>
        <p:spPr>
          <a:xfrm>
            <a:off x="6321488" y="3597057"/>
            <a:ext cx="0" cy="144000"/>
          </a:xfrm>
          <a:prstGeom prst="lin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168829" y="3284879"/>
            <a:ext cx="253545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5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de-DE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uppieren 29"/>
          <p:cNvGrpSpPr/>
          <p:nvPr/>
        </p:nvGrpSpPr>
        <p:grpSpPr>
          <a:xfrm>
            <a:off x="6208743" y="2233826"/>
            <a:ext cx="456302" cy="365525"/>
            <a:chOff x="2546808" y="4846831"/>
            <a:chExt cx="456302" cy="365525"/>
          </a:xfrm>
        </p:grpSpPr>
        <p:cxnSp>
          <p:nvCxnSpPr>
            <p:cNvPr id="31" name="Curved Connector 4"/>
            <p:cNvCxnSpPr/>
            <p:nvPr/>
          </p:nvCxnSpPr>
          <p:spPr>
            <a:xfrm rot="20570005" flipV="1">
              <a:off x="2546808" y="4946531"/>
              <a:ext cx="450418" cy="265825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/>
          </p:nvSpPr>
          <p:spPr>
            <a:xfrm rot="19430005">
              <a:off x="2875436" y="4862821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Ellipse 32"/>
            <p:cNvSpPr/>
            <p:nvPr/>
          </p:nvSpPr>
          <p:spPr>
            <a:xfrm rot="19430005">
              <a:off x="2804741" y="4913386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 rot="19430005">
              <a:off x="2758796" y="4983022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 rot="19430005">
              <a:off x="2762364" y="5081849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 rot="19430005">
              <a:off x="2953064" y="4846831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cxnSp>
        <p:nvCxnSpPr>
          <p:cNvPr id="37" name="Curved Connector 4"/>
          <p:cNvCxnSpPr/>
          <p:nvPr/>
        </p:nvCxnSpPr>
        <p:spPr>
          <a:xfrm rot="-1080000" flipV="1">
            <a:off x="6162713" y="2826254"/>
            <a:ext cx="432000" cy="252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90287" y="1952960"/>
            <a:ext cx="972208" cy="1116000"/>
          </a:xfrm>
          <a:prstGeom prst="rect">
            <a:avLst/>
          </a:prstGeom>
        </p:spPr>
      </p:pic>
      <p:sp>
        <p:nvSpPr>
          <p:cNvPr id="39" name="Freeform 40"/>
          <p:cNvSpPr/>
          <p:nvPr/>
        </p:nvSpPr>
        <p:spPr>
          <a:xfrm rot="13873920">
            <a:off x="1895306" y="2418432"/>
            <a:ext cx="828254" cy="158662"/>
          </a:xfrm>
          <a:custGeom>
            <a:avLst/>
            <a:gdLst>
              <a:gd name="connsiteX0" fmla="*/ 0 w 3017212"/>
              <a:gd name="connsiteY0" fmla="*/ 446425 h 885159"/>
              <a:gd name="connsiteX1" fmla="*/ 323272 w 3017212"/>
              <a:gd name="connsiteY1" fmla="*/ 15395 h 885159"/>
              <a:gd name="connsiteX2" fmla="*/ 692727 w 3017212"/>
              <a:gd name="connsiteY2" fmla="*/ 885153 h 885159"/>
              <a:gd name="connsiteX3" fmla="*/ 1016000 w 3017212"/>
              <a:gd name="connsiteY3" fmla="*/ 1 h 885159"/>
              <a:gd name="connsiteX4" fmla="*/ 1354666 w 3017212"/>
              <a:gd name="connsiteY4" fmla="*/ 885153 h 885159"/>
              <a:gd name="connsiteX5" fmla="*/ 1662545 w 3017212"/>
              <a:gd name="connsiteY5" fmla="*/ 1 h 885159"/>
              <a:gd name="connsiteX6" fmla="*/ 1893454 w 3017212"/>
              <a:gd name="connsiteY6" fmla="*/ 885153 h 885159"/>
              <a:gd name="connsiteX7" fmla="*/ 2201333 w 3017212"/>
              <a:gd name="connsiteY7" fmla="*/ 1 h 885159"/>
              <a:gd name="connsiteX8" fmla="*/ 2493818 w 3017212"/>
              <a:gd name="connsiteY8" fmla="*/ 877456 h 885159"/>
              <a:gd name="connsiteX9" fmla="*/ 2770909 w 3017212"/>
              <a:gd name="connsiteY9" fmla="*/ 15395 h 885159"/>
              <a:gd name="connsiteX10" fmla="*/ 3017212 w 3017212"/>
              <a:gd name="connsiteY10" fmla="*/ 523395 h 88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7212" h="885159">
                <a:moveTo>
                  <a:pt x="0" y="446425"/>
                </a:moveTo>
                <a:cubicBezTo>
                  <a:pt x="103909" y="194349"/>
                  <a:pt x="207818" y="-57726"/>
                  <a:pt x="323272" y="15395"/>
                </a:cubicBezTo>
                <a:cubicBezTo>
                  <a:pt x="438727" y="88516"/>
                  <a:pt x="577272" y="887719"/>
                  <a:pt x="692727" y="885153"/>
                </a:cubicBezTo>
                <a:cubicBezTo>
                  <a:pt x="808182" y="882587"/>
                  <a:pt x="905677" y="1"/>
                  <a:pt x="1016000" y="1"/>
                </a:cubicBezTo>
                <a:cubicBezTo>
                  <a:pt x="1126323" y="1"/>
                  <a:pt x="1246909" y="885153"/>
                  <a:pt x="1354666" y="885153"/>
                </a:cubicBezTo>
                <a:cubicBezTo>
                  <a:pt x="1462423" y="885153"/>
                  <a:pt x="1572747" y="1"/>
                  <a:pt x="1662545" y="1"/>
                </a:cubicBezTo>
                <a:cubicBezTo>
                  <a:pt x="1752343" y="1"/>
                  <a:pt x="1803656" y="885153"/>
                  <a:pt x="1893454" y="885153"/>
                </a:cubicBezTo>
                <a:cubicBezTo>
                  <a:pt x="1983252" y="885153"/>
                  <a:pt x="2101272" y="1284"/>
                  <a:pt x="2201333" y="1"/>
                </a:cubicBezTo>
                <a:cubicBezTo>
                  <a:pt x="2301394" y="-1282"/>
                  <a:pt x="2398889" y="874890"/>
                  <a:pt x="2493818" y="877456"/>
                </a:cubicBezTo>
                <a:cubicBezTo>
                  <a:pt x="2588747" y="880022"/>
                  <a:pt x="2683677" y="74405"/>
                  <a:pt x="2770909" y="15395"/>
                </a:cubicBezTo>
                <a:cubicBezTo>
                  <a:pt x="2858141" y="-43615"/>
                  <a:pt x="3017212" y="523395"/>
                  <a:pt x="3017212" y="523395"/>
                </a:cubicBezTo>
              </a:path>
            </a:pathLst>
          </a:custGeom>
          <a:ln>
            <a:solidFill>
              <a:schemeClr val="dk1">
                <a:alpha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grpSp>
        <p:nvGrpSpPr>
          <p:cNvPr id="40" name="Gruppieren 39"/>
          <p:cNvGrpSpPr/>
          <p:nvPr/>
        </p:nvGrpSpPr>
        <p:grpSpPr>
          <a:xfrm rot="15946922">
            <a:off x="2048172" y="1681914"/>
            <a:ext cx="385701" cy="144000"/>
            <a:chOff x="1833287" y="6390465"/>
            <a:chExt cx="385701" cy="144000"/>
          </a:xfrm>
        </p:grpSpPr>
        <p:cxnSp>
          <p:nvCxnSpPr>
            <p:cNvPr id="41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Ellipse 41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Ellipse 42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4" name="Ellipse 43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Ellipse 44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6" name="Ellipse 45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ieren 46"/>
          <p:cNvGrpSpPr/>
          <p:nvPr/>
        </p:nvGrpSpPr>
        <p:grpSpPr>
          <a:xfrm rot="19329006">
            <a:off x="2707693" y="2021061"/>
            <a:ext cx="385701" cy="144000"/>
            <a:chOff x="1833287" y="6390465"/>
            <a:chExt cx="385701" cy="144000"/>
          </a:xfrm>
        </p:grpSpPr>
        <p:cxnSp>
          <p:nvCxnSpPr>
            <p:cNvPr id="48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0" name="Ellipse 49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1" name="Ellipse 50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2" name="Ellipse 51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3" name="Ellipse 52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/>
          <p:cNvGrpSpPr/>
          <p:nvPr/>
        </p:nvGrpSpPr>
        <p:grpSpPr>
          <a:xfrm rot="2204428">
            <a:off x="2726098" y="2806649"/>
            <a:ext cx="385701" cy="144000"/>
            <a:chOff x="1833287" y="6390465"/>
            <a:chExt cx="385701" cy="144000"/>
          </a:xfrm>
        </p:grpSpPr>
        <p:cxnSp>
          <p:nvCxnSpPr>
            <p:cNvPr id="55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lipse 55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7" name="Ellipse 56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8" name="Ellipse 57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0" name="Ellipse 59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uppieren 60"/>
          <p:cNvGrpSpPr/>
          <p:nvPr/>
        </p:nvGrpSpPr>
        <p:grpSpPr>
          <a:xfrm rot="5400000">
            <a:off x="2096431" y="3164149"/>
            <a:ext cx="385701" cy="144000"/>
            <a:chOff x="1833287" y="6390465"/>
            <a:chExt cx="385701" cy="144000"/>
          </a:xfrm>
        </p:grpSpPr>
        <p:cxnSp>
          <p:nvCxnSpPr>
            <p:cNvPr id="62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Ellipse 62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4" name="Ellipse 63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6" name="Ellipse 65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7" name="Ellipse 66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uppieren 67"/>
          <p:cNvGrpSpPr/>
          <p:nvPr/>
        </p:nvGrpSpPr>
        <p:grpSpPr>
          <a:xfrm rot="8522858">
            <a:off x="1459417" y="2829550"/>
            <a:ext cx="385701" cy="144000"/>
            <a:chOff x="1833287" y="6390465"/>
            <a:chExt cx="385701" cy="144000"/>
          </a:xfrm>
        </p:grpSpPr>
        <p:cxnSp>
          <p:nvCxnSpPr>
            <p:cNvPr id="69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Ellipse 69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1" name="Ellipse 70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2" name="Ellipse 71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3" name="Ellipse 72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4" name="Ellipse 73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uppieren 74"/>
          <p:cNvGrpSpPr/>
          <p:nvPr/>
        </p:nvGrpSpPr>
        <p:grpSpPr>
          <a:xfrm rot="12514432">
            <a:off x="1414461" y="2077936"/>
            <a:ext cx="385701" cy="144000"/>
            <a:chOff x="1833287" y="6390465"/>
            <a:chExt cx="385701" cy="144000"/>
          </a:xfrm>
        </p:grpSpPr>
        <p:cxnSp>
          <p:nvCxnSpPr>
            <p:cNvPr id="76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Ellipse 76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8" name="Ellipse 77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9" name="Ellipse 78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0" name="Ellipse 79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1" name="Ellipse 80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uppieren 81"/>
          <p:cNvGrpSpPr/>
          <p:nvPr/>
        </p:nvGrpSpPr>
        <p:grpSpPr>
          <a:xfrm rot="12514432">
            <a:off x="1712548" y="2288304"/>
            <a:ext cx="385701" cy="144000"/>
            <a:chOff x="1833287" y="6390465"/>
            <a:chExt cx="385701" cy="144000"/>
          </a:xfrm>
          <a:scene3d>
            <a:camera prst="orthographicFront">
              <a:rot lat="21594000" lon="2400000" rev="1800000"/>
            </a:camera>
            <a:lightRig rig="threePt" dir="t"/>
          </a:scene3d>
        </p:grpSpPr>
        <p:cxnSp>
          <p:nvCxnSpPr>
            <p:cNvPr id="83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Ellipse 83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5" name="Ellipse 84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6" name="Ellipse 85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7" name="Ellipse 86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8" name="Ellipse 87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cxnSp>
        <p:nvCxnSpPr>
          <p:cNvPr id="89" name="Curved Connector 4"/>
          <p:cNvCxnSpPr/>
          <p:nvPr/>
        </p:nvCxnSpPr>
        <p:spPr>
          <a:xfrm rot="20821342" flipV="1">
            <a:off x="2440962" y="2108010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19800000" rev="1800000"/>
            </a:camera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uppieren 89"/>
          <p:cNvGrpSpPr/>
          <p:nvPr/>
        </p:nvGrpSpPr>
        <p:grpSpPr>
          <a:xfrm>
            <a:off x="2581931" y="2012565"/>
            <a:ext cx="130276" cy="206116"/>
            <a:chOff x="3729766" y="5756981"/>
            <a:chExt cx="130276" cy="206116"/>
          </a:xfrm>
        </p:grpSpPr>
        <p:sp>
          <p:nvSpPr>
            <p:cNvPr id="91" name="Ellipse 90"/>
            <p:cNvSpPr/>
            <p:nvPr/>
          </p:nvSpPr>
          <p:spPr>
            <a:xfrm rot="19681342">
              <a:off x="3824042" y="57569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2" name="Ellipse 91"/>
            <p:cNvSpPr/>
            <p:nvPr/>
          </p:nvSpPr>
          <p:spPr>
            <a:xfrm rot="19681342">
              <a:off x="3762208" y="582518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3" name="Ellipse 92"/>
            <p:cNvSpPr/>
            <p:nvPr/>
          </p:nvSpPr>
          <p:spPr>
            <a:xfrm rot="19681342">
              <a:off x="3731476" y="586834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4" name="Ellipse 93"/>
            <p:cNvSpPr/>
            <p:nvPr/>
          </p:nvSpPr>
          <p:spPr>
            <a:xfrm rot="19681342">
              <a:off x="3729766" y="592709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5" name="Ellipse 94"/>
            <p:cNvSpPr/>
            <p:nvPr/>
          </p:nvSpPr>
          <p:spPr>
            <a:xfrm rot="19681342">
              <a:off x="3808470" y="579638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Gruppieren 95"/>
          <p:cNvGrpSpPr/>
          <p:nvPr/>
        </p:nvGrpSpPr>
        <p:grpSpPr>
          <a:xfrm rot="12514432">
            <a:off x="2019403" y="2812612"/>
            <a:ext cx="385701" cy="144000"/>
            <a:chOff x="1833287" y="6390465"/>
            <a:chExt cx="385701" cy="144000"/>
          </a:xfrm>
          <a:scene3d>
            <a:camera prst="orthographicFront">
              <a:rot lat="21594000" lon="2400000" rev="4200000"/>
            </a:camera>
            <a:lightRig rig="threePt" dir="t"/>
          </a:scene3d>
        </p:grpSpPr>
        <p:cxnSp>
          <p:nvCxnSpPr>
            <p:cNvPr id="97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Ellipse 97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9" name="Ellipse 98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0" name="Ellipse 99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1" name="Ellipse 100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2" name="Ellipse 101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103" name="Textfeld 102"/>
          <p:cNvSpPr txBox="1"/>
          <p:nvPr/>
        </p:nvSpPr>
        <p:spPr>
          <a:xfrm>
            <a:off x="1991098" y="1159248"/>
            <a:ext cx="59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cs typeface="Arial" panose="020B0604020202020204" pitchFamily="34" charset="0"/>
              </a:rPr>
              <a:t>WT</a:t>
            </a:r>
            <a:endParaRPr lang="de-DE" sz="2000" b="1" dirty="0"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3860546" y="1159248"/>
            <a:ext cx="150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cs typeface="Arial" panose="020B0604020202020204" pitchFamily="34" charset="0"/>
              </a:rPr>
              <a:t>G33F Mutant</a:t>
            </a:r>
            <a:endParaRPr lang="de-DE" b="1" dirty="0">
              <a:cs typeface="Arial" panose="020B0604020202020204" pitchFamily="34" charset="0"/>
            </a:endParaRPr>
          </a:p>
        </p:txBody>
      </p:sp>
      <p:grpSp>
        <p:nvGrpSpPr>
          <p:cNvPr id="105" name="Gruppieren 104"/>
          <p:cNvGrpSpPr/>
          <p:nvPr/>
        </p:nvGrpSpPr>
        <p:grpSpPr>
          <a:xfrm rot="18827400">
            <a:off x="6052276" y="1981664"/>
            <a:ext cx="843439" cy="271485"/>
            <a:chOff x="241100" y="5079487"/>
            <a:chExt cx="971577" cy="428865"/>
          </a:xfrm>
        </p:grpSpPr>
        <p:sp>
          <p:nvSpPr>
            <p:cNvPr id="106" name="Freeform 40"/>
            <p:cNvSpPr/>
            <p:nvPr/>
          </p:nvSpPr>
          <p:spPr>
            <a:xfrm rot="10800000">
              <a:off x="384423" y="5137241"/>
              <a:ext cx="828254" cy="158662"/>
            </a:xfrm>
            <a:custGeom>
              <a:avLst/>
              <a:gdLst>
                <a:gd name="connsiteX0" fmla="*/ 0 w 3017212"/>
                <a:gd name="connsiteY0" fmla="*/ 446425 h 885159"/>
                <a:gd name="connsiteX1" fmla="*/ 323272 w 3017212"/>
                <a:gd name="connsiteY1" fmla="*/ 15395 h 885159"/>
                <a:gd name="connsiteX2" fmla="*/ 692727 w 3017212"/>
                <a:gd name="connsiteY2" fmla="*/ 885153 h 885159"/>
                <a:gd name="connsiteX3" fmla="*/ 1016000 w 3017212"/>
                <a:gd name="connsiteY3" fmla="*/ 1 h 885159"/>
                <a:gd name="connsiteX4" fmla="*/ 1354666 w 3017212"/>
                <a:gd name="connsiteY4" fmla="*/ 885153 h 885159"/>
                <a:gd name="connsiteX5" fmla="*/ 1662545 w 3017212"/>
                <a:gd name="connsiteY5" fmla="*/ 1 h 885159"/>
                <a:gd name="connsiteX6" fmla="*/ 1893454 w 3017212"/>
                <a:gd name="connsiteY6" fmla="*/ 885153 h 885159"/>
                <a:gd name="connsiteX7" fmla="*/ 2201333 w 3017212"/>
                <a:gd name="connsiteY7" fmla="*/ 1 h 885159"/>
                <a:gd name="connsiteX8" fmla="*/ 2493818 w 3017212"/>
                <a:gd name="connsiteY8" fmla="*/ 877456 h 885159"/>
                <a:gd name="connsiteX9" fmla="*/ 2770909 w 3017212"/>
                <a:gd name="connsiteY9" fmla="*/ 15395 h 885159"/>
                <a:gd name="connsiteX10" fmla="*/ 3017212 w 3017212"/>
                <a:gd name="connsiteY10" fmla="*/ 523395 h 88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7212" h="885159">
                  <a:moveTo>
                    <a:pt x="0" y="446425"/>
                  </a:moveTo>
                  <a:cubicBezTo>
                    <a:pt x="103909" y="194349"/>
                    <a:pt x="207818" y="-57726"/>
                    <a:pt x="323272" y="15395"/>
                  </a:cubicBezTo>
                  <a:cubicBezTo>
                    <a:pt x="438727" y="88516"/>
                    <a:pt x="577272" y="887719"/>
                    <a:pt x="692727" y="885153"/>
                  </a:cubicBezTo>
                  <a:cubicBezTo>
                    <a:pt x="808182" y="882587"/>
                    <a:pt x="905677" y="1"/>
                    <a:pt x="1016000" y="1"/>
                  </a:cubicBezTo>
                  <a:cubicBezTo>
                    <a:pt x="1126323" y="1"/>
                    <a:pt x="1246909" y="885153"/>
                    <a:pt x="1354666" y="885153"/>
                  </a:cubicBezTo>
                  <a:cubicBezTo>
                    <a:pt x="1462423" y="885153"/>
                    <a:pt x="1572747" y="1"/>
                    <a:pt x="1662545" y="1"/>
                  </a:cubicBezTo>
                  <a:cubicBezTo>
                    <a:pt x="1752343" y="1"/>
                    <a:pt x="1803656" y="885153"/>
                    <a:pt x="1893454" y="885153"/>
                  </a:cubicBezTo>
                  <a:cubicBezTo>
                    <a:pt x="1983252" y="885153"/>
                    <a:pt x="2101272" y="1284"/>
                    <a:pt x="2201333" y="1"/>
                  </a:cubicBezTo>
                  <a:cubicBezTo>
                    <a:pt x="2301394" y="-1282"/>
                    <a:pt x="2398889" y="874890"/>
                    <a:pt x="2493818" y="877456"/>
                  </a:cubicBezTo>
                  <a:cubicBezTo>
                    <a:pt x="2588747" y="880022"/>
                    <a:pt x="2683677" y="74405"/>
                    <a:pt x="2770909" y="15395"/>
                  </a:cubicBezTo>
                  <a:cubicBezTo>
                    <a:pt x="2858141" y="-43615"/>
                    <a:pt x="3017212" y="523395"/>
                    <a:pt x="3017212" y="523395"/>
                  </a:cubicBezTo>
                </a:path>
              </a:pathLst>
            </a:custGeom>
            <a:ln>
              <a:solidFill>
                <a:schemeClr val="dk1">
                  <a:alpha val="4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 rot="21024225">
              <a:off x="241100" y="5079487"/>
              <a:ext cx="390809" cy="428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</p:grpSp>
      <p:pic>
        <p:nvPicPr>
          <p:cNvPr id="108" name="Picture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7808" y="1957617"/>
            <a:ext cx="972208" cy="1116000"/>
          </a:xfrm>
          <a:prstGeom prst="rect">
            <a:avLst/>
          </a:prstGeom>
        </p:spPr>
      </p:pic>
      <p:sp>
        <p:nvSpPr>
          <p:cNvPr id="109" name="Freeform 40"/>
          <p:cNvSpPr/>
          <p:nvPr/>
        </p:nvSpPr>
        <p:spPr>
          <a:xfrm rot="14472464">
            <a:off x="4138022" y="2420601"/>
            <a:ext cx="828254" cy="158662"/>
          </a:xfrm>
          <a:custGeom>
            <a:avLst/>
            <a:gdLst>
              <a:gd name="connsiteX0" fmla="*/ 0 w 3017212"/>
              <a:gd name="connsiteY0" fmla="*/ 446425 h 885159"/>
              <a:gd name="connsiteX1" fmla="*/ 323272 w 3017212"/>
              <a:gd name="connsiteY1" fmla="*/ 15395 h 885159"/>
              <a:gd name="connsiteX2" fmla="*/ 692727 w 3017212"/>
              <a:gd name="connsiteY2" fmla="*/ 885153 h 885159"/>
              <a:gd name="connsiteX3" fmla="*/ 1016000 w 3017212"/>
              <a:gd name="connsiteY3" fmla="*/ 1 h 885159"/>
              <a:gd name="connsiteX4" fmla="*/ 1354666 w 3017212"/>
              <a:gd name="connsiteY4" fmla="*/ 885153 h 885159"/>
              <a:gd name="connsiteX5" fmla="*/ 1662545 w 3017212"/>
              <a:gd name="connsiteY5" fmla="*/ 1 h 885159"/>
              <a:gd name="connsiteX6" fmla="*/ 1893454 w 3017212"/>
              <a:gd name="connsiteY6" fmla="*/ 885153 h 885159"/>
              <a:gd name="connsiteX7" fmla="*/ 2201333 w 3017212"/>
              <a:gd name="connsiteY7" fmla="*/ 1 h 885159"/>
              <a:gd name="connsiteX8" fmla="*/ 2493818 w 3017212"/>
              <a:gd name="connsiteY8" fmla="*/ 877456 h 885159"/>
              <a:gd name="connsiteX9" fmla="*/ 2770909 w 3017212"/>
              <a:gd name="connsiteY9" fmla="*/ 15395 h 885159"/>
              <a:gd name="connsiteX10" fmla="*/ 3017212 w 3017212"/>
              <a:gd name="connsiteY10" fmla="*/ 523395 h 88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7212" h="885159">
                <a:moveTo>
                  <a:pt x="0" y="446425"/>
                </a:moveTo>
                <a:cubicBezTo>
                  <a:pt x="103909" y="194349"/>
                  <a:pt x="207818" y="-57726"/>
                  <a:pt x="323272" y="15395"/>
                </a:cubicBezTo>
                <a:cubicBezTo>
                  <a:pt x="438727" y="88516"/>
                  <a:pt x="577272" y="887719"/>
                  <a:pt x="692727" y="885153"/>
                </a:cubicBezTo>
                <a:cubicBezTo>
                  <a:pt x="808182" y="882587"/>
                  <a:pt x="905677" y="1"/>
                  <a:pt x="1016000" y="1"/>
                </a:cubicBezTo>
                <a:cubicBezTo>
                  <a:pt x="1126323" y="1"/>
                  <a:pt x="1246909" y="885153"/>
                  <a:pt x="1354666" y="885153"/>
                </a:cubicBezTo>
                <a:cubicBezTo>
                  <a:pt x="1462423" y="885153"/>
                  <a:pt x="1572747" y="1"/>
                  <a:pt x="1662545" y="1"/>
                </a:cubicBezTo>
                <a:cubicBezTo>
                  <a:pt x="1752343" y="1"/>
                  <a:pt x="1803656" y="885153"/>
                  <a:pt x="1893454" y="885153"/>
                </a:cubicBezTo>
                <a:cubicBezTo>
                  <a:pt x="1983252" y="885153"/>
                  <a:pt x="2101272" y="1284"/>
                  <a:pt x="2201333" y="1"/>
                </a:cubicBezTo>
                <a:cubicBezTo>
                  <a:pt x="2301394" y="-1282"/>
                  <a:pt x="2398889" y="874890"/>
                  <a:pt x="2493818" y="877456"/>
                </a:cubicBezTo>
                <a:cubicBezTo>
                  <a:pt x="2588747" y="880022"/>
                  <a:pt x="2683677" y="74405"/>
                  <a:pt x="2770909" y="15395"/>
                </a:cubicBezTo>
                <a:cubicBezTo>
                  <a:pt x="2858141" y="-43615"/>
                  <a:pt x="3017212" y="523395"/>
                  <a:pt x="3017212" y="523395"/>
                </a:cubicBezTo>
              </a:path>
            </a:pathLst>
          </a:custGeom>
          <a:ln>
            <a:solidFill>
              <a:schemeClr val="dk1">
                <a:alpha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cxnSp>
        <p:nvCxnSpPr>
          <p:cNvPr id="110" name="Curved Connector 9"/>
          <p:cNvCxnSpPr/>
          <p:nvPr/>
        </p:nvCxnSpPr>
        <p:spPr>
          <a:xfrm flipV="1">
            <a:off x="4096383" y="2661285"/>
            <a:ext cx="252238" cy="10999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dk1">
                <a:alpha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Curved Connector 11"/>
          <p:cNvCxnSpPr/>
          <p:nvPr/>
        </p:nvCxnSpPr>
        <p:spPr>
          <a:xfrm rot="13500000" flipV="1">
            <a:off x="4291117" y="2239716"/>
            <a:ext cx="252238" cy="109999"/>
          </a:xfrm>
          <a:prstGeom prst="curvedConnector3">
            <a:avLst>
              <a:gd name="adj1" fmla="val 50000"/>
            </a:avLst>
          </a:prstGeom>
          <a:ln w="9525" cmpd="sng">
            <a:solidFill>
              <a:schemeClr val="dk1">
                <a:alpha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3600000" lon="1800000" rev="3600000"/>
            </a:camera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Curved Connector 8"/>
          <p:cNvCxnSpPr/>
          <p:nvPr/>
        </p:nvCxnSpPr>
        <p:spPr>
          <a:xfrm rot="13500000" flipV="1">
            <a:off x="4103668" y="2247224"/>
            <a:ext cx="252238" cy="10999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dk1">
                <a:alpha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Curved Connector 6"/>
          <p:cNvCxnSpPr/>
          <p:nvPr/>
        </p:nvCxnSpPr>
        <p:spPr>
          <a:xfrm rot="6960000" flipV="1">
            <a:off x="4406450" y="2069430"/>
            <a:ext cx="252238" cy="10999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dk1">
                <a:alpha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Curved Connector 12"/>
          <p:cNvCxnSpPr/>
          <p:nvPr/>
        </p:nvCxnSpPr>
        <p:spPr>
          <a:xfrm flipV="1">
            <a:off x="4634347" y="2444011"/>
            <a:ext cx="252238" cy="10999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dk1">
                <a:alpha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1800000" lon="1800000" rev="3000000"/>
            </a:camera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Curved Connector 5"/>
          <p:cNvCxnSpPr/>
          <p:nvPr/>
        </p:nvCxnSpPr>
        <p:spPr>
          <a:xfrm rot="10800000">
            <a:off x="4800850" y="2605273"/>
            <a:ext cx="230462" cy="1443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dk1">
                <a:alpha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Curved Connector 7"/>
          <p:cNvCxnSpPr/>
          <p:nvPr/>
        </p:nvCxnSpPr>
        <p:spPr>
          <a:xfrm rot="6960000" flipV="1">
            <a:off x="4435025" y="2837135"/>
            <a:ext cx="252238" cy="10999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dk1">
                <a:alpha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Curved Connector 10"/>
          <p:cNvCxnSpPr/>
          <p:nvPr/>
        </p:nvCxnSpPr>
        <p:spPr>
          <a:xfrm flipV="1">
            <a:off x="4293357" y="2699385"/>
            <a:ext cx="252238" cy="109999"/>
          </a:xfrm>
          <a:prstGeom prst="curvedConnector3">
            <a:avLst>
              <a:gd name="adj1" fmla="val 50000"/>
            </a:avLst>
          </a:prstGeom>
          <a:ln w="12700" cmpd="sng">
            <a:solidFill>
              <a:schemeClr val="dk1">
                <a:alpha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7200000" rev="0"/>
            </a:camera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Curved Connector 4"/>
          <p:cNvCxnSpPr/>
          <p:nvPr/>
        </p:nvCxnSpPr>
        <p:spPr>
          <a:xfrm flipV="1">
            <a:off x="4778363" y="2252479"/>
            <a:ext cx="252238" cy="10999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dk1">
                <a:alpha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9" name="Gruppieren 118"/>
          <p:cNvGrpSpPr/>
          <p:nvPr/>
        </p:nvGrpSpPr>
        <p:grpSpPr>
          <a:xfrm>
            <a:off x="4786108" y="2591029"/>
            <a:ext cx="156154" cy="66676"/>
            <a:chOff x="8100392" y="4236854"/>
            <a:chExt cx="156154" cy="66676"/>
          </a:xfrm>
        </p:grpSpPr>
        <p:sp>
          <p:nvSpPr>
            <p:cNvPr id="120" name="Ellipse 119"/>
            <p:cNvSpPr/>
            <p:nvPr/>
          </p:nvSpPr>
          <p:spPr>
            <a:xfrm>
              <a:off x="8220546" y="426753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1" name="Ellipse 120"/>
            <p:cNvSpPr/>
            <p:nvPr/>
          </p:nvSpPr>
          <p:spPr>
            <a:xfrm>
              <a:off x="8156634" y="423685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2" name="Ellipse 121"/>
            <p:cNvSpPr/>
            <p:nvPr/>
          </p:nvSpPr>
          <p:spPr>
            <a:xfrm>
              <a:off x="8100392" y="42526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Gruppieren 122"/>
          <p:cNvGrpSpPr/>
          <p:nvPr/>
        </p:nvGrpSpPr>
        <p:grpSpPr>
          <a:xfrm rot="5400000">
            <a:off x="4469103" y="2149040"/>
            <a:ext cx="156154" cy="66676"/>
            <a:chOff x="8100392" y="4236854"/>
            <a:chExt cx="156154" cy="66676"/>
          </a:xfrm>
        </p:grpSpPr>
        <p:sp>
          <p:nvSpPr>
            <p:cNvPr id="124" name="Ellipse 123"/>
            <p:cNvSpPr/>
            <p:nvPr/>
          </p:nvSpPr>
          <p:spPr>
            <a:xfrm>
              <a:off x="8220546" y="426753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5" name="Ellipse 124"/>
            <p:cNvSpPr/>
            <p:nvPr/>
          </p:nvSpPr>
          <p:spPr>
            <a:xfrm>
              <a:off x="8156634" y="423685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6" name="Ellipse 125"/>
            <p:cNvSpPr/>
            <p:nvPr/>
          </p:nvSpPr>
          <p:spPr>
            <a:xfrm>
              <a:off x="8100392" y="42526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uppieren 126"/>
          <p:cNvGrpSpPr/>
          <p:nvPr/>
        </p:nvGrpSpPr>
        <p:grpSpPr>
          <a:xfrm rot="18000000">
            <a:off x="4175168" y="2657743"/>
            <a:ext cx="156154" cy="66676"/>
            <a:chOff x="8100392" y="4236854"/>
            <a:chExt cx="156154" cy="66676"/>
          </a:xfrm>
        </p:grpSpPr>
        <p:sp>
          <p:nvSpPr>
            <p:cNvPr id="128" name="Ellipse 127"/>
            <p:cNvSpPr/>
            <p:nvPr/>
          </p:nvSpPr>
          <p:spPr>
            <a:xfrm>
              <a:off x="8220546" y="426753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9" name="Ellipse 128"/>
            <p:cNvSpPr/>
            <p:nvPr/>
          </p:nvSpPr>
          <p:spPr>
            <a:xfrm>
              <a:off x="8156634" y="423685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30" name="Ellipse 129"/>
            <p:cNvSpPr/>
            <p:nvPr/>
          </p:nvSpPr>
          <p:spPr>
            <a:xfrm>
              <a:off x="8100392" y="42526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31" name="Gruppieren 130"/>
          <p:cNvGrpSpPr/>
          <p:nvPr/>
        </p:nvGrpSpPr>
        <p:grpSpPr>
          <a:xfrm rot="-360000">
            <a:off x="4204158" y="2270500"/>
            <a:ext cx="156154" cy="66676"/>
            <a:chOff x="8100392" y="4236854"/>
            <a:chExt cx="156154" cy="66676"/>
          </a:xfrm>
        </p:grpSpPr>
        <p:sp>
          <p:nvSpPr>
            <p:cNvPr id="132" name="Ellipse 131"/>
            <p:cNvSpPr/>
            <p:nvPr/>
          </p:nvSpPr>
          <p:spPr>
            <a:xfrm>
              <a:off x="8220546" y="426753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33" name="Ellipse 132"/>
            <p:cNvSpPr/>
            <p:nvPr/>
          </p:nvSpPr>
          <p:spPr>
            <a:xfrm>
              <a:off x="8156634" y="423685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34" name="Ellipse 133"/>
            <p:cNvSpPr/>
            <p:nvPr/>
          </p:nvSpPr>
          <p:spPr>
            <a:xfrm>
              <a:off x="8100392" y="42526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uppieren 134"/>
          <p:cNvGrpSpPr/>
          <p:nvPr/>
        </p:nvGrpSpPr>
        <p:grpSpPr>
          <a:xfrm rot="4980000">
            <a:off x="4509902" y="2864217"/>
            <a:ext cx="156154" cy="66676"/>
            <a:chOff x="8100392" y="4236854"/>
            <a:chExt cx="156154" cy="66676"/>
          </a:xfrm>
        </p:grpSpPr>
        <p:sp>
          <p:nvSpPr>
            <p:cNvPr id="136" name="Ellipse 135"/>
            <p:cNvSpPr/>
            <p:nvPr/>
          </p:nvSpPr>
          <p:spPr>
            <a:xfrm>
              <a:off x="8220546" y="426753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37" name="Ellipse 136"/>
            <p:cNvSpPr/>
            <p:nvPr/>
          </p:nvSpPr>
          <p:spPr>
            <a:xfrm>
              <a:off x="8156634" y="423685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38" name="Ellipse 137"/>
            <p:cNvSpPr/>
            <p:nvPr/>
          </p:nvSpPr>
          <p:spPr>
            <a:xfrm>
              <a:off x="8100392" y="42526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139" name="Rechteck 138"/>
          <p:cNvSpPr/>
          <p:nvPr/>
        </p:nvSpPr>
        <p:spPr>
          <a:xfrm>
            <a:off x="6812847" y="1786511"/>
            <a:ext cx="670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dirty="0" err="1" smtClean="0">
                <a:cs typeface="Arial" panose="020B0604020202020204" pitchFamily="34" charset="0"/>
              </a:rPr>
              <a:t>ssDNA</a:t>
            </a:r>
            <a:endParaRPr lang="de-DE" sz="1400" b="1" dirty="0"/>
          </a:p>
        </p:txBody>
      </p:sp>
      <p:sp>
        <p:nvSpPr>
          <p:cNvPr id="140" name="Rechteck 139"/>
          <p:cNvSpPr/>
          <p:nvPr/>
        </p:nvSpPr>
        <p:spPr>
          <a:xfrm>
            <a:off x="6812847" y="2208578"/>
            <a:ext cx="19722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dirty="0">
                <a:cs typeface="Arial" panose="020B0604020202020204" pitchFamily="34" charset="0"/>
              </a:rPr>
              <a:t>N-VP2 </a:t>
            </a:r>
            <a:r>
              <a:rPr lang="de-CH" sz="1400" b="1" dirty="0" err="1">
                <a:cs typeface="Arial" panose="020B0604020202020204" pitchFamily="34" charset="0"/>
              </a:rPr>
              <a:t>with</a:t>
            </a:r>
            <a:r>
              <a:rPr lang="de-CH" sz="1400" b="1" dirty="0">
                <a:cs typeface="Arial" panose="020B0604020202020204" pitchFamily="34" charset="0"/>
              </a:rPr>
              <a:t> </a:t>
            </a:r>
            <a:r>
              <a:rPr lang="de-CH" sz="1400" b="1" dirty="0" err="1">
                <a:cs typeface="Arial" panose="020B0604020202020204" pitchFamily="34" charset="0"/>
              </a:rPr>
              <a:t>serine</a:t>
            </a:r>
            <a:r>
              <a:rPr lang="de-CH" sz="1400" b="1" dirty="0">
                <a:cs typeface="Arial" panose="020B0604020202020204" pitchFamily="34" charset="0"/>
              </a:rPr>
              <a:t> </a:t>
            </a:r>
            <a:r>
              <a:rPr lang="de-CH" sz="1400" b="1" dirty="0" err="1">
                <a:cs typeface="Arial" panose="020B0604020202020204" pitchFamily="34" charset="0"/>
              </a:rPr>
              <a:t>phosphorylations</a:t>
            </a:r>
            <a:endParaRPr lang="de-DE" sz="1400" b="1" dirty="0"/>
          </a:p>
        </p:txBody>
      </p:sp>
      <p:sp>
        <p:nvSpPr>
          <p:cNvPr id="141" name="Rechteck 140"/>
          <p:cNvSpPr/>
          <p:nvPr/>
        </p:nvSpPr>
        <p:spPr>
          <a:xfrm>
            <a:off x="6812847" y="2863421"/>
            <a:ext cx="176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dirty="0">
                <a:cs typeface="Arial" panose="020B0604020202020204" pitchFamily="34" charset="0"/>
              </a:rPr>
              <a:t>N-VP2 </a:t>
            </a:r>
            <a:r>
              <a:rPr lang="de-CH" sz="1400" b="1" dirty="0" err="1">
                <a:cs typeface="Arial" panose="020B0604020202020204" pitchFamily="34" charset="0"/>
              </a:rPr>
              <a:t>of</a:t>
            </a:r>
            <a:r>
              <a:rPr lang="de-CH" sz="1400" b="1" dirty="0">
                <a:cs typeface="Arial" panose="020B0604020202020204" pitchFamily="34" charset="0"/>
              </a:rPr>
              <a:t> 5SG </a:t>
            </a:r>
            <a:r>
              <a:rPr lang="de-CH" sz="1400" b="1" dirty="0" err="1">
                <a:cs typeface="Arial" panose="020B0604020202020204" pitchFamily="34" charset="0"/>
              </a:rPr>
              <a:t>mutant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7150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feld 20"/>
          <p:cNvSpPr txBox="1"/>
          <p:nvPr/>
        </p:nvSpPr>
        <p:spPr>
          <a:xfrm>
            <a:off x="1400297" y="227321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>
                <a:cs typeface="Arial" panose="020B0604020202020204" pitchFamily="34" charset="0"/>
              </a:rPr>
              <a:t>10 h</a:t>
            </a:r>
            <a:endParaRPr lang="en-GB" sz="1200" b="1">
              <a:cs typeface="Arial" panose="020B0604020202020204" pitchFamily="34" charset="0"/>
            </a:endParaRPr>
          </a:p>
        </p:txBody>
      </p:sp>
      <p:sp>
        <p:nvSpPr>
          <p:cNvPr id="41" name="Textfeld 21"/>
          <p:cNvSpPr txBox="1"/>
          <p:nvPr/>
        </p:nvSpPr>
        <p:spPr>
          <a:xfrm>
            <a:off x="1400297" y="361848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>
                <a:cs typeface="Arial" panose="020B0604020202020204" pitchFamily="34" charset="0"/>
              </a:rPr>
              <a:t>14 h</a:t>
            </a:r>
            <a:endParaRPr lang="en-GB" sz="1200" b="1">
              <a:cs typeface="Arial" panose="020B0604020202020204" pitchFamily="34" charset="0"/>
            </a:endParaRPr>
          </a:p>
        </p:txBody>
      </p:sp>
      <p:sp>
        <p:nvSpPr>
          <p:cNvPr id="42" name="Textfeld 22"/>
          <p:cNvSpPr txBox="1"/>
          <p:nvPr/>
        </p:nvSpPr>
        <p:spPr>
          <a:xfrm>
            <a:off x="1400297" y="491650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>
                <a:cs typeface="Arial" panose="020B0604020202020204" pitchFamily="34" charset="0"/>
              </a:rPr>
              <a:t>18 h</a:t>
            </a:r>
            <a:endParaRPr lang="en-GB" sz="1200" b="1">
              <a:cs typeface="Arial" panose="020B0604020202020204" pitchFamily="34" charset="0"/>
            </a:endParaRPr>
          </a:p>
        </p:txBody>
      </p:sp>
      <p:sp>
        <p:nvSpPr>
          <p:cNvPr id="43" name="Textfeld 28"/>
          <p:cNvSpPr txBox="1"/>
          <p:nvPr/>
        </p:nvSpPr>
        <p:spPr>
          <a:xfrm>
            <a:off x="967798" y="1499229"/>
            <a:ext cx="43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smtClean="0">
                <a:cs typeface="Arial" panose="020B0604020202020204" pitchFamily="34" charset="0"/>
              </a:rPr>
              <a:t>A9</a:t>
            </a:r>
            <a:endParaRPr lang="en-GB" sz="1200" b="1" dirty="0">
              <a:cs typeface="Arial" panose="020B0604020202020204" pitchFamily="34" charset="0"/>
            </a:endParaRPr>
          </a:p>
        </p:txBody>
      </p:sp>
      <p:sp>
        <p:nvSpPr>
          <p:cNvPr id="44" name="Textfeld 29"/>
          <p:cNvSpPr txBox="1"/>
          <p:nvPr/>
        </p:nvSpPr>
        <p:spPr>
          <a:xfrm>
            <a:off x="2392620" y="1499229"/>
            <a:ext cx="1074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smtClean="0">
                <a:cs typeface="Arial" panose="020B0604020202020204" pitchFamily="34" charset="0"/>
              </a:rPr>
              <a:t>NB324K</a:t>
            </a:r>
            <a:endParaRPr lang="en-GB" sz="1600" b="1" dirty="0">
              <a:cs typeface="Arial" panose="020B0604020202020204" pitchFamily="34" charset="0"/>
            </a:endParaRPr>
          </a:p>
        </p:txBody>
      </p:sp>
      <p:sp>
        <p:nvSpPr>
          <p:cNvPr id="45" name="Textfeld 36"/>
          <p:cNvSpPr txBox="1"/>
          <p:nvPr/>
        </p:nvSpPr>
        <p:spPr>
          <a:xfrm>
            <a:off x="2991191" y="227321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>
                <a:cs typeface="Arial" panose="020B0604020202020204" pitchFamily="34" charset="0"/>
              </a:rPr>
              <a:t>10 h</a:t>
            </a:r>
            <a:endParaRPr lang="en-GB" sz="1200" b="1">
              <a:cs typeface="Arial" panose="020B0604020202020204" pitchFamily="34" charset="0"/>
            </a:endParaRPr>
          </a:p>
        </p:txBody>
      </p:sp>
      <p:sp>
        <p:nvSpPr>
          <p:cNvPr id="46" name="Textfeld 37"/>
          <p:cNvSpPr txBox="1"/>
          <p:nvPr/>
        </p:nvSpPr>
        <p:spPr>
          <a:xfrm>
            <a:off x="2991191" y="361848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>
                <a:cs typeface="Arial" panose="020B0604020202020204" pitchFamily="34" charset="0"/>
              </a:rPr>
              <a:t>14 h</a:t>
            </a:r>
            <a:endParaRPr lang="en-GB" sz="1200" b="1">
              <a:cs typeface="Arial" panose="020B0604020202020204" pitchFamily="34" charset="0"/>
            </a:endParaRPr>
          </a:p>
        </p:txBody>
      </p:sp>
      <p:sp>
        <p:nvSpPr>
          <p:cNvPr id="47" name="Textfeld 38"/>
          <p:cNvSpPr txBox="1"/>
          <p:nvPr/>
        </p:nvSpPr>
        <p:spPr>
          <a:xfrm>
            <a:off x="2991191" y="491650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>
                <a:cs typeface="Arial" panose="020B0604020202020204" pitchFamily="34" charset="0"/>
              </a:rPr>
              <a:t>18 h</a:t>
            </a:r>
            <a:endParaRPr lang="en-GB" sz="1200" b="1">
              <a:cs typeface="Arial" panose="020B0604020202020204" pitchFamily="34" charset="0"/>
            </a:endParaRPr>
          </a:p>
        </p:txBody>
      </p:sp>
      <p:pic>
        <p:nvPicPr>
          <p:cNvPr id="4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2" y="217396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2" y="352786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2" y="483329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77" y="352786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77" y="217396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77" y="483329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2"/>
          <p:cNvSpPr txBox="1"/>
          <p:nvPr/>
        </p:nvSpPr>
        <p:spPr>
          <a:xfrm>
            <a:off x="802646" y="1988970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b="1" dirty="0" smtClean="0">
                <a:cs typeface="Arial" panose="020B0604020202020204" pitchFamily="34" charset="0"/>
              </a:rPr>
              <a:t>FC-P</a:t>
            </a:r>
            <a:r>
              <a:rPr lang="fr-CH" sz="1000" b="1" baseline="-25000" dirty="0" smtClean="0">
                <a:cs typeface="Arial" panose="020B0604020202020204" pitchFamily="34" charset="0"/>
              </a:rPr>
              <a:t>1</a:t>
            </a:r>
            <a:endParaRPr lang="en-GB" sz="1000" b="1" baseline="-25000" dirty="0">
              <a:cs typeface="Arial" panose="020B0604020202020204" pitchFamily="34" charset="0"/>
            </a:endParaRPr>
          </a:p>
        </p:txBody>
      </p:sp>
      <p:sp>
        <p:nvSpPr>
          <p:cNvPr id="55" name="TextBox 36"/>
          <p:cNvSpPr txBox="1"/>
          <p:nvPr/>
        </p:nvSpPr>
        <p:spPr>
          <a:xfrm>
            <a:off x="1189108" y="1988970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b="1" dirty="0" smtClean="0">
                <a:cs typeface="Arial" panose="020B0604020202020204" pitchFamily="34" charset="0"/>
              </a:rPr>
              <a:t>FC-P</a:t>
            </a:r>
            <a:r>
              <a:rPr lang="fr-CH" sz="1000" b="1" baseline="-25000" dirty="0">
                <a:cs typeface="Arial" panose="020B0604020202020204" pitchFamily="34" charset="0"/>
              </a:rPr>
              <a:t>2</a:t>
            </a:r>
            <a:endParaRPr lang="en-GB" sz="1000" b="1" baseline="-25000" dirty="0">
              <a:cs typeface="Arial" panose="020B0604020202020204" pitchFamily="34" charset="0"/>
            </a:endParaRPr>
          </a:p>
        </p:txBody>
      </p:sp>
      <p:sp>
        <p:nvSpPr>
          <p:cNvPr id="56" name="TextBox 37"/>
          <p:cNvSpPr txBox="1"/>
          <p:nvPr/>
        </p:nvSpPr>
        <p:spPr>
          <a:xfrm>
            <a:off x="2314814" y="1982136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b="1" dirty="0" smtClean="0">
                <a:cs typeface="Arial" panose="020B0604020202020204" pitchFamily="34" charset="0"/>
              </a:rPr>
              <a:t>FC-P</a:t>
            </a:r>
            <a:r>
              <a:rPr lang="fr-CH" sz="1000" b="1" baseline="-25000" dirty="0" smtClean="0">
                <a:cs typeface="Arial" panose="020B0604020202020204" pitchFamily="34" charset="0"/>
              </a:rPr>
              <a:t>1</a:t>
            </a:r>
            <a:endParaRPr lang="en-GB" sz="1000" b="1" baseline="-25000" dirty="0">
              <a:cs typeface="Arial" panose="020B0604020202020204" pitchFamily="34" charset="0"/>
            </a:endParaRPr>
          </a:p>
        </p:txBody>
      </p:sp>
      <p:sp>
        <p:nvSpPr>
          <p:cNvPr id="57" name="TextBox 38"/>
          <p:cNvSpPr txBox="1"/>
          <p:nvPr/>
        </p:nvSpPr>
        <p:spPr>
          <a:xfrm>
            <a:off x="2688116" y="1982136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b="1" dirty="0" smtClean="0">
                <a:cs typeface="Arial" panose="020B0604020202020204" pitchFamily="34" charset="0"/>
              </a:rPr>
              <a:t>FC-P</a:t>
            </a:r>
            <a:r>
              <a:rPr lang="fr-CH" sz="1000" b="1" baseline="-25000" dirty="0">
                <a:cs typeface="Arial" panose="020B0604020202020204" pitchFamily="34" charset="0"/>
              </a:rPr>
              <a:t>2</a:t>
            </a:r>
            <a:endParaRPr lang="en-GB" sz="1000" b="1" baseline="-25000" dirty="0">
              <a:cs typeface="Arial" panose="020B0604020202020204" pitchFamily="34" charset="0"/>
            </a:endParaRPr>
          </a:p>
        </p:txBody>
      </p:sp>
      <p:cxnSp>
        <p:nvCxnSpPr>
          <p:cNvPr id="58" name="Gerade Verbindung 57"/>
          <p:cNvCxnSpPr/>
          <p:nvPr/>
        </p:nvCxnSpPr>
        <p:spPr>
          <a:xfrm>
            <a:off x="1117620" y="2271034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1273512" y="2271034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/>
          <p:cNvCxnSpPr/>
          <p:nvPr/>
        </p:nvCxnSpPr>
        <p:spPr>
          <a:xfrm>
            <a:off x="1273512" y="3622198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>
            <a:off x="1117620" y="3626148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1273512" y="4930318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/>
        </p:nvCxnSpPr>
        <p:spPr>
          <a:xfrm>
            <a:off x="1117620" y="4929850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/>
          <p:cNvCxnSpPr/>
          <p:nvPr/>
        </p:nvCxnSpPr>
        <p:spPr>
          <a:xfrm>
            <a:off x="2662226" y="2274568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/>
          <p:cNvCxnSpPr/>
          <p:nvPr/>
        </p:nvCxnSpPr>
        <p:spPr>
          <a:xfrm>
            <a:off x="2818118" y="2274568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/>
          <p:cNvCxnSpPr/>
          <p:nvPr/>
        </p:nvCxnSpPr>
        <p:spPr>
          <a:xfrm>
            <a:off x="2818118" y="3625732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/>
          <p:cNvCxnSpPr/>
          <p:nvPr/>
        </p:nvCxnSpPr>
        <p:spPr>
          <a:xfrm>
            <a:off x="2662226" y="3629682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/>
          <p:cNvCxnSpPr/>
          <p:nvPr/>
        </p:nvCxnSpPr>
        <p:spPr>
          <a:xfrm>
            <a:off x="2818118" y="4933852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/>
          <p:cNvCxnSpPr/>
          <p:nvPr/>
        </p:nvCxnSpPr>
        <p:spPr>
          <a:xfrm>
            <a:off x="2662226" y="4933384"/>
            <a:ext cx="0" cy="86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02048" y="1706978"/>
            <a:ext cx="13548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b="1" dirty="0" smtClean="0"/>
              <a:t>(</a:t>
            </a:r>
            <a:r>
              <a:rPr lang="de-CH" sz="1100" b="1" dirty="0" err="1" smtClean="0"/>
              <a:t>Murine</a:t>
            </a:r>
            <a:r>
              <a:rPr lang="de-CH" sz="1100" b="1" dirty="0" smtClean="0"/>
              <a:t> </a:t>
            </a:r>
            <a:r>
              <a:rPr lang="de-CH" sz="1100" b="1" dirty="0" err="1" smtClean="0"/>
              <a:t>fibroblasts</a:t>
            </a:r>
            <a:r>
              <a:rPr lang="de-CH" sz="1100" b="1" dirty="0" smtClean="0"/>
              <a:t>)</a:t>
            </a:r>
            <a:endParaRPr lang="en-US" sz="1100" b="1" dirty="0"/>
          </a:p>
        </p:txBody>
      </p:sp>
      <p:sp>
        <p:nvSpPr>
          <p:cNvPr id="75" name="Textfeld 74"/>
          <p:cNvSpPr txBox="1"/>
          <p:nvPr/>
        </p:nvSpPr>
        <p:spPr>
          <a:xfrm>
            <a:off x="1979712" y="1706978"/>
            <a:ext cx="174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b="1" dirty="0" smtClean="0"/>
              <a:t>(Human </a:t>
            </a:r>
            <a:r>
              <a:rPr lang="de-CH" sz="1100" b="1" dirty="0" err="1" smtClean="0"/>
              <a:t>transformed</a:t>
            </a:r>
            <a:r>
              <a:rPr lang="de-CH" sz="1100" b="1" dirty="0" smtClean="0"/>
              <a:t> </a:t>
            </a:r>
            <a:r>
              <a:rPr lang="de-CH" sz="1100" b="1" dirty="0" err="1" smtClean="0"/>
              <a:t>cells</a:t>
            </a:r>
            <a:r>
              <a:rPr lang="de-CH" sz="1100" b="1" dirty="0" smtClean="0"/>
              <a:t>)</a:t>
            </a:r>
            <a:endParaRPr lang="en-US" sz="1100" b="1" dirty="0"/>
          </a:p>
        </p:txBody>
      </p:sp>
      <p:sp>
        <p:nvSpPr>
          <p:cNvPr id="36" name="Textfeld 37"/>
          <p:cNvSpPr txBox="1"/>
          <p:nvPr/>
        </p:nvSpPr>
        <p:spPr>
          <a:xfrm>
            <a:off x="6950211" y="264915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cs typeface="Arial" panose="020B0604020202020204" pitchFamily="34" charset="0"/>
              </a:rPr>
              <a:t>2</a:t>
            </a:r>
            <a:r>
              <a:rPr lang="de-CH" sz="1200" b="1" dirty="0" smtClean="0">
                <a:cs typeface="Arial" panose="020B0604020202020204" pitchFamily="34" charset="0"/>
              </a:rPr>
              <a:t>4 h</a:t>
            </a:r>
            <a:endParaRPr lang="en-GB" sz="1200" b="1" dirty="0">
              <a:cs typeface="Arial" panose="020B0604020202020204" pitchFamily="34" charset="0"/>
            </a:endParaRPr>
          </a:p>
        </p:txBody>
      </p:sp>
      <p:sp>
        <p:nvSpPr>
          <p:cNvPr id="37" name="Textfeld 37"/>
          <p:cNvSpPr txBox="1"/>
          <p:nvPr/>
        </p:nvSpPr>
        <p:spPr>
          <a:xfrm>
            <a:off x="6950211" y="394717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>
                <a:cs typeface="Arial" panose="020B0604020202020204" pitchFamily="34" charset="0"/>
              </a:rPr>
              <a:t>48 h</a:t>
            </a:r>
            <a:endParaRPr lang="en-GB" sz="1200" b="1" dirty="0">
              <a:cs typeface="Arial" panose="020B0604020202020204" pitchFamily="34" charset="0"/>
            </a:endParaRPr>
          </a:p>
        </p:txBody>
      </p:sp>
      <p:pic>
        <p:nvPicPr>
          <p:cNvPr id="38" name="Picture 2" descr="C:\Users\Raphael\Desktop 4\Temporary Export Files\WT transfection 48 hpT absolute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55344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Raphael\Desktop 4\Temporary Export Files\WT transfection 24 hpT absolute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79" y="2549908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Gerade Verbindung 69"/>
          <p:cNvCxnSpPr/>
          <p:nvPr/>
        </p:nvCxnSpPr>
        <p:spPr>
          <a:xfrm>
            <a:off x="6852684" y="264718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/>
          <p:cNvCxnSpPr/>
          <p:nvPr/>
        </p:nvCxnSpPr>
        <p:spPr>
          <a:xfrm>
            <a:off x="6663024" y="265113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>
            <a:off x="6852684" y="395530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/>
          <p:cNvCxnSpPr/>
          <p:nvPr/>
        </p:nvCxnSpPr>
        <p:spPr>
          <a:xfrm>
            <a:off x="6663024" y="395484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37"/>
          <p:cNvSpPr txBox="1"/>
          <p:nvPr/>
        </p:nvSpPr>
        <p:spPr>
          <a:xfrm>
            <a:off x="6319634" y="24641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1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6708594" y="246410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1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5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801686" y="4484587"/>
            <a:ext cx="80445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H</a:t>
            </a:r>
            <a:r>
              <a:rPr lang="de-DE" sz="15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  M</a:t>
            </a:r>
            <a:r>
              <a:rPr lang="de-DE" sz="1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DGT</a:t>
            </a:r>
            <a:r>
              <a:rPr lang="de-DE" sz="1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QPD</a:t>
            </a:r>
            <a:r>
              <a:rPr lang="de-DE" sz="1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GNAVH</a:t>
            </a:r>
            <a:r>
              <a:rPr lang="de-DE" sz="1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AARVERAADGPGG</a:t>
            </a:r>
            <a:r>
              <a:rPr lang="de-DE" sz="1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GGGGSGGGGVGVSTGS      COOH</a:t>
            </a:r>
            <a:endParaRPr lang="de-DE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1342845" y="4638248"/>
            <a:ext cx="72000" cy="0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flipH="1">
            <a:off x="7786320" y="4638248"/>
            <a:ext cx="252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1522019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2087450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2750572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3420229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4072858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4729377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5435713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6151012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6865178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7518247" y="4775336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1387512" y="4848821"/>
            <a:ext cx="33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1</a:t>
            </a:r>
            <a:endParaRPr lang="de-DE" sz="1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951553" y="4848821"/>
            <a:ext cx="33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/>
              <a:t>5</a:t>
            </a:r>
            <a:endParaRPr lang="de-DE" sz="14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2565942" y="4848821"/>
            <a:ext cx="42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10</a:t>
            </a:r>
            <a:endParaRPr lang="de-DE" sz="14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3231736" y="4848821"/>
            <a:ext cx="45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15</a:t>
            </a:r>
            <a:endParaRPr lang="de-DE" sz="14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3886112" y="484882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20</a:t>
            </a:r>
            <a:endParaRPr lang="de-DE" sz="14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4531997" y="4848821"/>
            <a:ext cx="394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25</a:t>
            </a:r>
            <a:endParaRPr lang="de-DE" sz="1400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5239282" y="4848821"/>
            <a:ext cx="395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30</a:t>
            </a:r>
            <a:endParaRPr lang="de-DE" sz="1400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5954775" y="4848821"/>
            <a:ext cx="39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35</a:t>
            </a:r>
            <a:endParaRPr lang="de-DE" sz="1400" b="1" dirty="0"/>
          </a:p>
        </p:txBody>
      </p:sp>
      <p:sp>
        <p:nvSpPr>
          <p:cNvPr id="25" name="Textfeld 24"/>
          <p:cNvSpPr txBox="1"/>
          <p:nvPr/>
        </p:nvSpPr>
        <p:spPr>
          <a:xfrm>
            <a:off x="6669230" y="4848821"/>
            <a:ext cx="39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40</a:t>
            </a:r>
            <a:endParaRPr lang="de-DE" sz="1400" b="1" dirty="0"/>
          </a:p>
        </p:txBody>
      </p:sp>
      <p:sp>
        <p:nvSpPr>
          <p:cNvPr id="26" name="Textfeld 25"/>
          <p:cNvSpPr txBox="1"/>
          <p:nvPr/>
        </p:nvSpPr>
        <p:spPr>
          <a:xfrm>
            <a:off x="7317556" y="4848821"/>
            <a:ext cx="39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45</a:t>
            </a:r>
            <a:endParaRPr lang="de-DE" sz="1400" b="1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3684" y="4094627"/>
            <a:ext cx="216000" cy="288000"/>
          </a:xfrm>
          <a:prstGeom prst="round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sp>
        <p:nvSpPr>
          <p:cNvPr id="28" name="Textfeld 27"/>
          <p:cNvSpPr txBox="1"/>
          <p:nvPr/>
        </p:nvSpPr>
        <p:spPr>
          <a:xfrm>
            <a:off x="1519433" y="4077072"/>
            <a:ext cx="39519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de-DE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erade Verbindung 28"/>
          <p:cNvCxnSpPr/>
          <p:nvPr/>
        </p:nvCxnSpPr>
        <p:spPr>
          <a:xfrm>
            <a:off x="1685052" y="4389351"/>
            <a:ext cx="0" cy="144000"/>
          </a:xfrm>
          <a:prstGeom prst="lin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bgerundetes Rechteck 29"/>
          <p:cNvSpPr/>
          <p:nvPr/>
        </p:nvSpPr>
        <p:spPr>
          <a:xfrm>
            <a:off x="2095782" y="4094627"/>
            <a:ext cx="216000" cy="288000"/>
          </a:xfrm>
          <a:prstGeom prst="round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sp>
        <p:nvSpPr>
          <p:cNvPr id="31" name="Textfeld 30"/>
          <p:cNvSpPr txBox="1"/>
          <p:nvPr/>
        </p:nvSpPr>
        <p:spPr>
          <a:xfrm>
            <a:off x="2039904" y="4077072"/>
            <a:ext cx="39519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de-DE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Gerade Verbindung 31"/>
          <p:cNvCxnSpPr/>
          <p:nvPr/>
        </p:nvCxnSpPr>
        <p:spPr>
          <a:xfrm>
            <a:off x="2205776" y="4389351"/>
            <a:ext cx="0" cy="144000"/>
          </a:xfrm>
          <a:prstGeom prst="lin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3452907" y="4094627"/>
            <a:ext cx="216000" cy="288000"/>
          </a:xfrm>
          <a:prstGeom prst="round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sp>
        <p:nvSpPr>
          <p:cNvPr id="34" name="Textfeld 33"/>
          <p:cNvSpPr txBox="1"/>
          <p:nvPr/>
        </p:nvSpPr>
        <p:spPr>
          <a:xfrm>
            <a:off x="3391520" y="4077072"/>
            <a:ext cx="39519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de-DE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Gerade Verbindung 34"/>
          <p:cNvCxnSpPr/>
          <p:nvPr/>
        </p:nvCxnSpPr>
        <p:spPr>
          <a:xfrm>
            <a:off x="3558634" y="4389351"/>
            <a:ext cx="0" cy="144000"/>
          </a:xfrm>
          <a:prstGeom prst="lin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Abgerundetes Rechteck 35"/>
          <p:cNvSpPr/>
          <p:nvPr/>
        </p:nvSpPr>
        <p:spPr>
          <a:xfrm>
            <a:off x="5375533" y="4094627"/>
            <a:ext cx="216000" cy="288000"/>
          </a:xfrm>
          <a:prstGeom prst="round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sp>
        <p:nvSpPr>
          <p:cNvPr id="37" name="Textfeld 36"/>
          <p:cNvSpPr txBox="1"/>
          <p:nvPr/>
        </p:nvSpPr>
        <p:spPr>
          <a:xfrm>
            <a:off x="5319655" y="4077072"/>
            <a:ext cx="39519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de-DE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Gerade Verbindung 37"/>
          <p:cNvCxnSpPr/>
          <p:nvPr/>
        </p:nvCxnSpPr>
        <p:spPr>
          <a:xfrm>
            <a:off x="5485527" y="4389351"/>
            <a:ext cx="0" cy="144000"/>
          </a:xfrm>
          <a:prstGeom prst="lin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>
          <a:xfrm>
            <a:off x="2637696" y="4094627"/>
            <a:ext cx="216000" cy="288000"/>
          </a:xfrm>
          <a:prstGeom prst="round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sp>
        <p:nvSpPr>
          <p:cNvPr id="40" name="Textfeld 39"/>
          <p:cNvSpPr txBox="1"/>
          <p:nvPr/>
        </p:nvSpPr>
        <p:spPr>
          <a:xfrm>
            <a:off x="2573445" y="4077072"/>
            <a:ext cx="39519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de-DE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Gerade Verbindung 40"/>
          <p:cNvCxnSpPr/>
          <p:nvPr/>
        </p:nvCxnSpPr>
        <p:spPr>
          <a:xfrm>
            <a:off x="2754309" y="4389351"/>
            <a:ext cx="0" cy="144000"/>
          </a:xfrm>
          <a:prstGeom prst="lin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uppieren 41"/>
          <p:cNvGrpSpPr/>
          <p:nvPr/>
        </p:nvGrpSpPr>
        <p:grpSpPr>
          <a:xfrm>
            <a:off x="6320282" y="3033335"/>
            <a:ext cx="456302" cy="365525"/>
            <a:chOff x="2546808" y="4846831"/>
            <a:chExt cx="456302" cy="365525"/>
          </a:xfrm>
        </p:grpSpPr>
        <p:cxnSp>
          <p:nvCxnSpPr>
            <p:cNvPr id="43" name="Curved Connector 4"/>
            <p:cNvCxnSpPr/>
            <p:nvPr/>
          </p:nvCxnSpPr>
          <p:spPr>
            <a:xfrm rot="20570005" flipV="1">
              <a:off x="2546808" y="4946531"/>
              <a:ext cx="450418" cy="265825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Ellipse 43"/>
            <p:cNvSpPr/>
            <p:nvPr/>
          </p:nvSpPr>
          <p:spPr>
            <a:xfrm rot="19430005">
              <a:off x="2875436" y="4862821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Ellipse 44"/>
            <p:cNvSpPr/>
            <p:nvPr/>
          </p:nvSpPr>
          <p:spPr>
            <a:xfrm rot="19430005">
              <a:off x="2804741" y="4913386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6" name="Ellipse 45"/>
            <p:cNvSpPr/>
            <p:nvPr/>
          </p:nvSpPr>
          <p:spPr>
            <a:xfrm rot="19430005">
              <a:off x="2758796" y="4983022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7" name="Ellipse 46"/>
            <p:cNvSpPr/>
            <p:nvPr/>
          </p:nvSpPr>
          <p:spPr>
            <a:xfrm rot="19430005">
              <a:off x="2762364" y="5081849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Ellipse 47"/>
            <p:cNvSpPr/>
            <p:nvPr/>
          </p:nvSpPr>
          <p:spPr>
            <a:xfrm rot="19430005">
              <a:off x="2953064" y="4846831"/>
              <a:ext cx="50046" cy="664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Curved Connector 4"/>
          <p:cNvCxnSpPr/>
          <p:nvPr/>
        </p:nvCxnSpPr>
        <p:spPr>
          <a:xfrm rot="-1080000" flipV="1">
            <a:off x="6376705" y="3808369"/>
            <a:ext cx="432000" cy="252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0" name="Picture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0955" y="2457518"/>
            <a:ext cx="972208" cy="1116000"/>
          </a:xfrm>
          <a:prstGeom prst="rect">
            <a:avLst/>
          </a:prstGeom>
        </p:spPr>
      </p:pic>
      <p:sp>
        <p:nvSpPr>
          <p:cNvPr id="51" name="Freeform 40"/>
          <p:cNvSpPr/>
          <p:nvPr/>
        </p:nvSpPr>
        <p:spPr>
          <a:xfrm rot="13873920">
            <a:off x="2135974" y="2922990"/>
            <a:ext cx="828254" cy="158662"/>
          </a:xfrm>
          <a:custGeom>
            <a:avLst/>
            <a:gdLst>
              <a:gd name="connsiteX0" fmla="*/ 0 w 3017212"/>
              <a:gd name="connsiteY0" fmla="*/ 446425 h 885159"/>
              <a:gd name="connsiteX1" fmla="*/ 323272 w 3017212"/>
              <a:gd name="connsiteY1" fmla="*/ 15395 h 885159"/>
              <a:gd name="connsiteX2" fmla="*/ 692727 w 3017212"/>
              <a:gd name="connsiteY2" fmla="*/ 885153 h 885159"/>
              <a:gd name="connsiteX3" fmla="*/ 1016000 w 3017212"/>
              <a:gd name="connsiteY3" fmla="*/ 1 h 885159"/>
              <a:gd name="connsiteX4" fmla="*/ 1354666 w 3017212"/>
              <a:gd name="connsiteY4" fmla="*/ 885153 h 885159"/>
              <a:gd name="connsiteX5" fmla="*/ 1662545 w 3017212"/>
              <a:gd name="connsiteY5" fmla="*/ 1 h 885159"/>
              <a:gd name="connsiteX6" fmla="*/ 1893454 w 3017212"/>
              <a:gd name="connsiteY6" fmla="*/ 885153 h 885159"/>
              <a:gd name="connsiteX7" fmla="*/ 2201333 w 3017212"/>
              <a:gd name="connsiteY7" fmla="*/ 1 h 885159"/>
              <a:gd name="connsiteX8" fmla="*/ 2493818 w 3017212"/>
              <a:gd name="connsiteY8" fmla="*/ 877456 h 885159"/>
              <a:gd name="connsiteX9" fmla="*/ 2770909 w 3017212"/>
              <a:gd name="connsiteY9" fmla="*/ 15395 h 885159"/>
              <a:gd name="connsiteX10" fmla="*/ 3017212 w 3017212"/>
              <a:gd name="connsiteY10" fmla="*/ 523395 h 88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7212" h="885159">
                <a:moveTo>
                  <a:pt x="0" y="446425"/>
                </a:moveTo>
                <a:cubicBezTo>
                  <a:pt x="103909" y="194349"/>
                  <a:pt x="207818" y="-57726"/>
                  <a:pt x="323272" y="15395"/>
                </a:cubicBezTo>
                <a:cubicBezTo>
                  <a:pt x="438727" y="88516"/>
                  <a:pt x="577272" y="887719"/>
                  <a:pt x="692727" y="885153"/>
                </a:cubicBezTo>
                <a:cubicBezTo>
                  <a:pt x="808182" y="882587"/>
                  <a:pt x="905677" y="1"/>
                  <a:pt x="1016000" y="1"/>
                </a:cubicBezTo>
                <a:cubicBezTo>
                  <a:pt x="1126323" y="1"/>
                  <a:pt x="1246909" y="885153"/>
                  <a:pt x="1354666" y="885153"/>
                </a:cubicBezTo>
                <a:cubicBezTo>
                  <a:pt x="1462423" y="885153"/>
                  <a:pt x="1572747" y="1"/>
                  <a:pt x="1662545" y="1"/>
                </a:cubicBezTo>
                <a:cubicBezTo>
                  <a:pt x="1752343" y="1"/>
                  <a:pt x="1803656" y="885153"/>
                  <a:pt x="1893454" y="885153"/>
                </a:cubicBezTo>
                <a:cubicBezTo>
                  <a:pt x="1983252" y="885153"/>
                  <a:pt x="2101272" y="1284"/>
                  <a:pt x="2201333" y="1"/>
                </a:cubicBezTo>
                <a:cubicBezTo>
                  <a:pt x="2301394" y="-1282"/>
                  <a:pt x="2398889" y="874890"/>
                  <a:pt x="2493818" y="877456"/>
                </a:cubicBezTo>
                <a:cubicBezTo>
                  <a:pt x="2588747" y="880022"/>
                  <a:pt x="2683677" y="74405"/>
                  <a:pt x="2770909" y="15395"/>
                </a:cubicBezTo>
                <a:cubicBezTo>
                  <a:pt x="2858141" y="-43615"/>
                  <a:pt x="3017212" y="523395"/>
                  <a:pt x="3017212" y="523395"/>
                </a:cubicBezTo>
              </a:path>
            </a:pathLst>
          </a:custGeom>
          <a:ln>
            <a:solidFill>
              <a:schemeClr val="dk1">
                <a:alpha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grpSp>
        <p:nvGrpSpPr>
          <p:cNvPr id="52" name="Gruppieren 51"/>
          <p:cNvGrpSpPr/>
          <p:nvPr/>
        </p:nvGrpSpPr>
        <p:grpSpPr>
          <a:xfrm rot="15946922">
            <a:off x="2288840" y="2186472"/>
            <a:ext cx="385701" cy="144000"/>
            <a:chOff x="1833287" y="6390465"/>
            <a:chExt cx="385701" cy="144000"/>
          </a:xfrm>
        </p:grpSpPr>
        <p:cxnSp>
          <p:nvCxnSpPr>
            <p:cNvPr id="53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Ellipse 53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5" name="Ellipse 54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6" name="Ellipse 55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7" name="Ellipse 56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8" name="Ellipse 57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uppieren 58"/>
          <p:cNvGrpSpPr/>
          <p:nvPr/>
        </p:nvGrpSpPr>
        <p:grpSpPr>
          <a:xfrm rot="19329006">
            <a:off x="2948361" y="2525619"/>
            <a:ext cx="385701" cy="144000"/>
            <a:chOff x="1833287" y="6390465"/>
            <a:chExt cx="385701" cy="144000"/>
          </a:xfrm>
        </p:grpSpPr>
        <p:cxnSp>
          <p:nvCxnSpPr>
            <p:cNvPr id="60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Ellipse 60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2" name="Ellipse 61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3" name="Ellipse 62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4" name="Ellipse 63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uppieren 65"/>
          <p:cNvGrpSpPr/>
          <p:nvPr/>
        </p:nvGrpSpPr>
        <p:grpSpPr>
          <a:xfrm rot="2204428">
            <a:off x="2966766" y="3311207"/>
            <a:ext cx="385701" cy="144000"/>
            <a:chOff x="1833287" y="6390465"/>
            <a:chExt cx="385701" cy="144000"/>
          </a:xfrm>
        </p:grpSpPr>
        <p:cxnSp>
          <p:nvCxnSpPr>
            <p:cNvPr id="67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Ellipse 67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0" name="Ellipse 69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1" name="Ellipse 70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2" name="Ellipse 71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 rot="5400000">
            <a:off x="2337099" y="3668707"/>
            <a:ext cx="385701" cy="144000"/>
            <a:chOff x="1833287" y="6390465"/>
            <a:chExt cx="385701" cy="144000"/>
          </a:xfrm>
        </p:grpSpPr>
        <p:cxnSp>
          <p:nvCxnSpPr>
            <p:cNvPr id="74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Ellipse 74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6" name="Ellipse 75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7" name="Ellipse 76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8" name="Ellipse 77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9" name="Ellipse 78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uppieren 79"/>
          <p:cNvGrpSpPr/>
          <p:nvPr/>
        </p:nvGrpSpPr>
        <p:grpSpPr>
          <a:xfrm rot="8522858">
            <a:off x="1700085" y="3334108"/>
            <a:ext cx="385701" cy="144000"/>
            <a:chOff x="1833287" y="6390465"/>
            <a:chExt cx="385701" cy="144000"/>
          </a:xfrm>
        </p:grpSpPr>
        <p:cxnSp>
          <p:nvCxnSpPr>
            <p:cNvPr id="81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Ellipse 81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3" name="Ellipse 82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4" name="Ellipse 83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5" name="Ellipse 84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6" name="Ellipse 85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uppieren 86"/>
          <p:cNvGrpSpPr/>
          <p:nvPr/>
        </p:nvGrpSpPr>
        <p:grpSpPr>
          <a:xfrm rot="12514432">
            <a:off x="1655129" y="2582494"/>
            <a:ext cx="385701" cy="144000"/>
            <a:chOff x="1833287" y="6390465"/>
            <a:chExt cx="385701" cy="144000"/>
          </a:xfrm>
        </p:grpSpPr>
        <p:cxnSp>
          <p:nvCxnSpPr>
            <p:cNvPr id="88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Ellipse 88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0" name="Ellipse 89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1" name="Ellipse 90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2" name="Ellipse 91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3" name="Ellipse 92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uppieren 93"/>
          <p:cNvGrpSpPr/>
          <p:nvPr/>
        </p:nvGrpSpPr>
        <p:grpSpPr>
          <a:xfrm rot="12514432">
            <a:off x="1953216" y="2792862"/>
            <a:ext cx="385701" cy="144000"/>
            <a:chOff x="1833287" y="6390465"/>
            <a:chExt cx="385701" cy="144000"/>
          </a:xfrm>
          <a:scene3d>
            <a:camera prst="orthographicFront">
              <a:rot lat="21594000" lon="2400000" rev="1800000"/>
            </a:camera>
            <a:lightRig rig="threePt" dir="t"/>
          </a:scene3d>
        </p:grpSpPr>
        <p:cxnSp>
          <p:nvCxnSpPr>
            <p:cNvPr id="95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Ellipse 95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7" name="Ellipse 96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8" name="Ellipse 97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9" name="Ellipse 98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0" name="Ellipse 99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cxnSp>
        <p:nvCxnSpPr>
          <p:cNvPr id="101" name="Curved Connector 4"/>
          <p:cNvCxnSpPr/>
          <p:nvPr/>
        </p:nvCxnSpPr>
        <p:spPr>
          <a:xfrm rot="20821342" flipV="1">
            <a:off x="2681630" y="2612568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19800000" rev="1800000"/>
            </a:camera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" name="Gruppieren 101"/>
          <p:cNvGrpSpPr/>
          <p:nvPr/>
        </p:nvGrpSpPr>
        <p:grpSpPr>
          <a:xfrm>
            <a:off x="2822599" y="2517123"/>
            <a:ext cx="130276" cy="206116"/>
            <a:chOff x="3729766" y="5756981"/>
            <a:chExt cx="130276" cy="206116"/>
          </a:xfrm>
        </p:grpSpPr>
        <p:sp>
          <p:nvSpPr>
            <p:cNvPr id="103" name="Ellipse 102"/>
            <p:cNvSpPr/>
            <p:nvPr/>
          </p:nvSpPr>
          <p:spPr>
            <a:xfrm rot="19681342">
              <a:off x="3824042" y="57569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4" name="Ellipse 103"/>
            <p:cNvSpPr/>
            <p:nvPr/>
          </p:nvSpPr>
          <p:spPr>
            <a:xfrm rot="19681342">
              <a:off x="3762208" y="582518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5" name="Ellipse 104"/>
            <p:cNvSpPr/>
            <p:nvPr/>
          </p:nvSpPr>
          <p:spPr>
            <a:xfrm rot="19681342">
              <a:off x="3731476" y="586834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6" name="Ellipse 105"/>
            <p:cNvSpPr/>
            <p:nvPr/>
          </p:nvSpPr>
          <p:spPr>
            <a:xfrm rot="19681342">
              <a:off x="3729766" y="592709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7" name="Ellipse 106"/>
            <p:cNvSpPr/>
            <p:nvPr/>
          </p:nvSpPr>
          <p:spPr>
            <a:xfrm rot="19681342">
              <a:off x="3808470" y="579638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98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Gruppieren 107"/>
          <p:cNvGrpSpPr/>
          <p:nvPr/>
        </p:nvGrpSpPr>
        <p:grpSpPr>
          <a:xfrm rot="12514432">
            <a:off x="2260071" y="3317170"/>
            <a:ext cx="385701" cy="144000"/>
            <a:chOff x="1833287" y="6390465"/>
            <a:chExt cx="385701" cy="144000"/>
          </a:xfrm>
          <a:scene3d>
            <a:camera prst="orthographicFront">
              <a:rot lat="21594000" lon="2400000" rev="4200000"/>
            </a:camera>
            <a:lightRig rig="threePt" dir="t"/>
          </a:scene3d>
        </p:grpSpPr>
        <p:cxnSp>
          <p:nvCxnSpPr>
            <p:cNvPr id="109" name="Curved Connector 4"/>
            <p:cNvCxnSpPr/>
            <p:nvPr/>
          </p:nvCxnSpPr>
          <p:spPr>
            <a:xfrm rot="1140000" flipV="1">
              <a:off x="1833287" y="6390465"/>
              <a:ext cx="324000" cy="144000"/>
            </a:xfrm>
            <a:prstGeom prst="curvedConnector3">
              <a:avLst>
                <a:gd name="adj1" fmla="val 50000"/>
              </a:avLst>
            </a:prstGeom>
            <a:ln w="19050" cmpd="sng"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Ellipse 109"/>
            <p:cNvSpPr/>
            <p:nvPr/>
          </p:nvSpPr>
          <p:spPr>
            <a:xfrm>
              <a:off x="2131120" y="643551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1" name="Ellipse 110"/>
            <p:cNvSpPr/>
            <p:nvPr/>
          </p:nvSpPr>
          <p:spPr>
            <a:xfrm>
              <a:off x="2067208" y="64048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2" name="Ellipse 111"/>
            <p:cNvSpPr/>
            <p:nvPr/>
          </p:nvSpPr>
          <p:spPr>
            <a:xfrm>
              <a:off x="2010966" y="642060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3" name="Ellipse 112"/>
            <p:cNvSpPr/>
            <p:nvPr/>
          </p:nvSpPr>
          <p:spPr>
            <a:xfrm>
              <a:off x="1971086" y="646496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4" name="Ellipse 113"/>
            <p:cNvSpPr/>
            <p:nvPr/>
          </p:nvSpPr>
          <p:spPr>
            <a:xfrm>
              <a:off x="2182988" y="645333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115" name="Picture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61068" y="2457518"/>
            <a:ext cx="972208" cy="1116000"/>
          </a:xfrm>
          <a:prstGeom prst="rect">
            <a:avLst/>
          </a:prstGeom>
        </p:spPr>
      </p:pic>
      <p:sp>
        <p:nvSpPr>
          <p:cNvPr id="116" name="Freeform 40"/>
          <p:cNvSpPr/>
          <p:nvPr/>
        </p:nvSpPr>
        <p:spPr>
          <a:xfrm rot="13873920">
            <a:off x="4655454" y="2918926"/>
            <a:ext cx="828254" cy="158662"/>
          </a:xfrm>
          <a:custGeom>
            <a:avLst/>
            <a:gdLst>
              <a:gd name="connsiteX0" fmla="*/ 0 w 3017212"/>
              <a:gd name="connsiteY0" fmla="*/ 446425 h 885159"/>
              <a:gd name="connsiteX1" fmla="*/ 323272 w 3017212"/>
              <a:gd name="connsiteY1" fmla="*/ 15395 h 885159"/>
              <a:gd name="connsiteX2" fmla="*/ 692727 w 3017212"/>
              <a:gd name="connsiteY2" fmla="*/ 885153 h 885159"/>
              <a:gd name="connsiteX3" fmla="*/ 1016000 w 3017212"/>
              <a:gd name="connsiteY3" fmla="*/ 1 h 885159"/>
              <a:gd name="connsiteX4" fmla="*/ 1354666 w 3017212"/>
              <a:gd name="connsiteY4" fmla="*/ 885153 h 885159"/>
              <a:gd name="connsiteX5" fmla="*/ 1662545 w 3017212"/>
              <a:gd name="connsiteY5" fmla="*/ 1 h 885159"/>
              <a:gd name="connsiteX6" fmla="*/ 1893454 w 3017212"/>
              <a:gd name="connsiteY6" fmla="*/ 885153 h 885159"/>
              <a:gd name="connsiteX7" fmla="*/ 2201333 w 3017212"/>
              <a:gd name="connsiteY7" fmla="*/ 1 h 885159"/>
              <a:gd name="connsiteX8" fmla="*/ 2493818 w 3017212"/>
              <a:gd name="connsiteY8" fmla="*/ 877456 h 885159"/>
              <a:gd name="connsiteX9" fmla="*/ 2770909 w 3017212"/>
              <a:gd name="connsiteY9" fmla="*/ 15395 h 885159"/>
              <a:gd name="connsiteX10" fmla="*/ 3017212 w 3017212"/>
              <a:gd name="connsiteY10" fmla="*/ 523395 h 88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7212" h="885159">
                <a:moveTo>
                  <a:pt x="0" y="446425"/>
                </a:moveTo>
                <a:cubicBezTo>
                  <a:pt x="103909" y="194349"/>
                  <a:pt x="207818" y="-57726"/>
                  <a:pt x="323272" y="15395"/>
                </a:cubicBezTo>
                <a:cubicBezTo>
                  <a:pt x="438727" y="88516"/>
                  <a:pt x="577272" y="887719"/>
                  <a:pt x="692727" y="885153"/>
                </a:cubicBezTo>
                <a:cubicBezTo>
                  <a:pt x="808182" y="882587"/>
                  <a:pt x="905677" y="1"/>
                  <a:pt x="1016000" y="1"/>
                </a:cubicBezTo>
                <a:cubicBezTo>
                  <a:pt x="1126323" y="1"/>
                  <a:pt x="1246909" y="885153"/>
                  <a:pt x="1354666" y="885153"/>
                </a:cubicBezTo>
                <a:cubicBezTo>
                  <a:pt x="1462423" y="885153"/>
                  <a:pt x="1572747" y="1"/>
                  <a:pt x="1662545" y="1"/>
                </a:cubicBezTo>
                <a:cubicBezTo>
                  <a:pt x="1752343" y="1"/>
                  <a:pt x="1803656" y="885153"/>
                  <a:pt x="1893454" y="885153"/>
                </a:cubicBezTo>
                <a:cubicBezTo>
                  <a:pt x="1983252" y="885153"/>
                  <a:pt x="2101272" y="1284"/>
                  <a:pt x="2201333" y="1"/>
                </a:cubicBezTo>
                <a:cubicBezTo>
                  <a:pt x="2301394" y="-1282"/>
                  <a:pt x="2398889" y="874890"/>
                  <a:pt x="2493818" y="877456"/>
                </a:cubicBezTo>
                <a:cubicBezTo>
                  <a:pt x="2588747" y="880022"/>
                  <a:pt x="2683677" y="74405"/>
                  <a:pt x="2770909" y="15395"/>
                </a:cubicBezTo>
                <a:cubicBezTo>
                  <a:pt x="2858141" y="-43615"/>
                  <a:pt x="3017212" y="523395"/>
                  <a:pt x="3017212" y="523395"/>
                </a:cubicBezTo>
              </a:path>
            </a:pathLst>
          </a:custGeom>
          <a:ln>
            <a:solidFill>
              <a:schemeClr val="dk1">
                <a:alpha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cxnSp>
        <p:nvCxnSpPr>
          <p:cNvPr id="117" name="Curved Connector 4"/>
          <p:cNvCxnSpPr/>
          <p:nvPr/>
        </p:nvCxnSpPr>
        <p:spPr>
          <a:xfrm rot="17086922" flipV="1">
            <a:off x="4871123" y="2223808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Curved Connector 4"/>
          <p:cNvCxnSpPr/>
          <p:nvPr/>
        </p:nvCxnSpPr>
        <p:spPr>
          <a:xfrm rot="20469006" flipV="1">
            <a:off x="5484964" y="2540485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Curved Connector 4"/>
          <p:cNvCxnSpPr/>
          <p:nvPr/>
        </p:nvCxnSpPr>
        <p:spPr>
          <a:xfrm rot="3344428" flipV="1">
            <a:off x="5513640" y="3288689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Curved Connector 4"/>
          <p:cNvCxnSpPr/>
          <p:nvPr/>
        </p:nvCxnSpPr>
        <p:spPr>
          <a:xfrm rot="6540000" flipV="1">
            <a:off x="4898063" y="3644426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Curved Connector 4"/>
          <p:cNvCxnSpPr/>
          <p:nvPr/>
        </p:nvCxnSpPr>
        <p:spPr>
          <a:xfrm rot="9662858" flipV="1">
            <a:off x="4285375" y="3311071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Curved Connector 4"/>
          <p:cNvCxnSpPr/>
          <p:nvPr/>
        </p:nvCxnSpPr>
        <p:spPr>
          <a:xfrm rot="13654432" flipV="1">
            <a:off x="4243185" y="2593186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Curved Connector 4"/>
          <p:cNvCxnSpPr/>
          <p:nvPr/>
        </p:nvCxnSpPr>
        <p:spPr>
          <a:xfrm rot="13654432" flipV="1">
            <a:off x="4515394" y="2829432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21594000" lon="2400000" rev="1800000"/>
            </a:camera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Curved Connector 4"/>
          <p:cNvCxnSpPr/>
          <p:nvPr/>
        </p:nvCxnSpPr>
        <p:spPr>
          <a:xfrm rot="20821342" flipV="1">
            <a:off x="5211743" y="2608504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19800000" rev="1800000"/>
            </a:camera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Curved Connector 4"/>
          <p:cNvCxnSpPr/>
          <p:nvPr/>
        </p:nvCxnSpPr>
        <p:spPr>
          <a:xfrm rot="13654432" flipV="1">
            <a:off x="4848127" y="3327862"/>
            <a:ext cx="324000" cy="144000"/>
          </a:xfrm>
          <a:prstGeom prst="curvedConnector3">
            <a:avLst>
              <a:gd name="adj1" fmla="val 50000"/>
            </a:avLst>
          </a:prstGeom>
          <a:ln w="19050" cmpd="sng"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21594000" lon="2400000" rev="4200000"/>
            </a:camera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feld 125"/>
          <p:cNvSpPr txBox="1"/>
          <p:nvPr/>
        </p:nvSpPr>
        <p:spPr>
          <a:xfrm>
            <a:off x="2191753" y="1540411"/>
            <a:ext cx="115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feld 126"/>
          <p:cNvSpPr txBox="1"/>
          <p:nvPr/>
        </p:nvSpPr>
        <p:spPr>
          <a:xfrm>
            <a:off x="4300187" y="1540411"/>
            <a:ext cx="172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5SG Mutant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hteck 127"/>
          <p:cNvSpPr/>
          <p:nvPr/>
        </p:nvSpPr>
        <p:spPr>
          <a:xfrm>
            <a:off x="6849041" y="2942160"/>
            <a:ext cx="1917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dirty="0">
                <a:cs typeface="Arial" panose="020B0604020202020204" pitchFamily="34" charset="0"/>
              </a:rPr>
              <a:t>N-VP2 </a:t>
            </a:r>
            <a:r>
              <a:rPr lang="de-CH" sz="1400" b="1" dirty="0" err="1">
                <a:cs typeface="Arial" panose="020B0604020202020204" pitchFamily="34" charset="0"/>
              </a:rPr>
              <a:t>with</a:t>
            </a:r>
            <a:r>
              <a:rPr lang="de-CH" sz="1400" b="1" dirty="0">
                <a:cs typeface="Arial" panose="020B0604020202020204" pitchFamily="34" charset="0"/>
              </a:rPr>
              <a:t> </a:t>
            </a:r>
            <a:r>
              <a:rPr lang="de-CH" sz="1400" b="1" dirty="0" err="1">
                <a:cs typeface="Arial" panose="020B0604020202020204" pitchFamily="34" charset="0"/>
              </a:rPr>
              <a:t>serine</a:t>
            </a:r>
            <a:r>
              <a:rPr lang="de-CH" sz="1400" b="1" dirty="0">
                <a:cs typeface="Arial" panose="020B0604020202020204" pitchFamily="34" charset="0"/>
              </a:rPr>
              <a:t> </a:t>
            </a:r>
            <a:r>
              <a:rPr lang="de-CH" sz="1400" b="1" dirty="0" err="1">
                <a:cs typeface="Arial" panose="020B0604020202020204" pitchFamily="34" charset="0"/>
              </a:rPr>
              <a:t>phosphorylations</a:t>
            </a:r>
            <a:endParaRPr lang="de-DE" sz="1400" b="1" dirty="0"/>
          </a:p>
        </p:txBody>
      </p:sp>
      <p:sp>
        <p:nvSpPr>
          <p:cNvPr id="129" name="Rechteck 128"/>
          <p:cNvSpPr/>
          <p:nvPr/>
        </p:nvSpPr>
        <p:spPr>
          <a:xfrm>
            <a:off x="6849041" y="3795908"/>
            <a:ext cx="176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dirty="0">
                <a:cs typeface="Arial" panose="020B0604020202020204" pitchFamily="34" charset="0"/>
              </a:rPr>
              <a:t>N-VP2 </a:t>
            </a:r>
            <a:r>
              <a:rPr lang="de-CH" sz="1400" b="1" dirty="0" err="1">
                <a:cs typeface="Arial" panose="020B0604020202020204" pitchFamily="34" charset="0"/>
              </a:rPr>
              <a:t>of</a:t>
            </a:r>
            <a:r>
              <a:rPr lang="de-CH" sz="1400" b="1" dirty="0">
                <a:cs typeface="Arial" panose="020B0604020202020204" pitchFamily="34" charset="0"/>
              </a:rPr>
              <a:t> 5SG </a:t>
            </a:r>
            <a:r>
              <a:rPr lang="de-CH" sz="1400" b="1" dirty="0" err="1">
                <a:cs typeface="Arial" panose="020B0604020202020204" pitchFamily="34" charset="0"/>
              </a:rPr>
              <a:t>mutant</a:t>
            </a:r>
            <a:endParaRPr lang="de-DE" sz="1400" b="1" dirty="0"/>
          </a:p>
        </p:txBody>
      </p:sp>
      <p:sp>
        <p:nvSpPr>
          <p:cNvPr id="131" name="Freeform 40"/>
          <p:cNvSpPr/>
          <p:nvPr/>
        </p:nvSpPr>
        <p:spPr>
          <a:xfrm rot="8027400">
            <a:off x="6212201" y="2485463"/>
            <a:ext cx="719019" cy="100438"/>
          </a:xfrm>
          <a:custGeom>
            <a:avLst/>
            <a:gdLst>
              <a:gd name="connsiteX0" fmla="*/ 0 w 3017212"/>
              <a:gd name="connsiteY0" fmla="*/ 446425 h 885159"/>
              <a:gd name="connsiteX1" fmla="*/ 323272 w 3017212"/>
              <a:gd name="connsiteY1" fmla="*/ 15395 h 885159"/>
              <a:gd name="connsiteX2" fmla="*/ 692727 w 3017212"/>
              <a:gd name="connsiteY2" fmla="*/ 885153 h 885159"/>
              <a:gd name="connsiteX3" fmla="*/ 1016000 w 3017212"/>
              <a:gd name="connsiteY3" fmla="*/ 1 h 885159"/>
              <a:gd name="connsiteX4" fmla="*/ 1354666 w 3017212"/>
              <a:gd name="connsiteY4" fmla="*/ 885153 h 885159"/>
              <a:gd name="connsiteX5" fmla="*/ 1662545 w 3017212"/>
              <a:gd name="connsiteY5" fmla="*/ 1 h 885159"/>
              <a:gd name="connsiteX6" fmla="*/ 1893454 w 3017212"/>
              <a:gd name="connsiteY6" fmla="*/ 885153 h 885159"/>
              <a:gd name="connsiteX7" fmla="*/ 2201333 w 3017212"/>
              <a:gd name="connsiteY7" fmla="*/ 1 h 885159"/>
              <a:gd name="connsiteX8" fmla="*/ 2493818 w 3017212"/>
              <a:gd name="connsiteY8" fmla="*/ 877456 h 885159"/>
              <a:gd name="connsiteX9" fmla="*/ 2770909 w 3017212"/>
              <a:gd name="connsiteY9" fmla="*/ 15395 h 885159"/>
              <a:gd name="connsiteX10" fmla="*/ 3017212 w 3017212"/>
              <a:gd name="connsiteY10" fmla="*/ 523395 h 88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7212" h="885159">
                <a:moveTo>
                  <a:pt x="0" y="446425"/>
                </a:moveTo>
                <a:cubicBezTo>
                  <a:pt x="103909" y="194349"/>
                  <a:pt x="207818" y="-57726"/>
                  <a:pt x="323272" y="15395"/>
                </a:cubicBezTo>
                <a:cubicBezTo>
                  <a:pt x="438727" y="88516"/>
                  <a:pt x="577272" y="887719"/>
                  <a:pt x="692727" y="885153"/>
                </a:cubicBezTo>
                <a:cubicBezTo>
                  <a:pt x="808182" y="882587"/>
                  <a:pt x="905677" y="1"/>
                  <a:pt x="1016000" y="1"/>
                </a:cubicBezTo>
                <a:cubicBezTo>
                  <a:pt x="1126323" y="1"/>
                  <a:pt x="1246909" y="885153"/>
                  <a:pt x="1354666" y="885153"/>
                </a:cubicBezTo>
                <a:cubicBezTo>
                  <a:pt x="1462423" y="885153"/>
                  <a:pt x="1572747" y="1"/>
                  <a:pt x="1662545" y="1"/>
                </a:cubicBezTo>
                <a:cubicBezTo>
                  <a:pt x="1752343" y="1"/>
                  <a:pt x="1803656" y="885153"/>
                  <a:pt x="1893454" y="885153"/>
                </a:cubicBezTo>
                <a:cubicBezTo>
                  <a:pt x="1983252" y="885153"/>
                  <a:pt x="2101272" y="1284"/>
                  <a:pt x="2201333" y="1"/>
                </a:cubicBezTo>
                <a:cubicBezTo>
                  <a:pt x="2301394" y="-1282"/>
                  <a:pt x="2398889" y="874890"/>
                  <a:pt x="2493818" y="877456"/>
                </a:cubicBezTo>
                <a:cubicBezTo>
                  <a:pt x="2588747" y="880022"/>
                  <a:pt x="2683677" y="74405"/>
                  <a:pt x="2770909" y="15395"/>
                </a:cubicBezTo>
                <a:cubicBezTo>
                  <a:pt x="2858141" y="-43615"/>
                  <a:pt x="3017212" y="523395"/>
                  <a:pt x="3017212" y="523395"/>
                </a:cubicBezTo>
              </a:path>
            </a:pathLst>
          </a:custGeom>
          <a:ln>
            <a:solidFill>
              <a:schemeClr val="dk1">
                <a:alpha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32" name="Rechteck 131"/>
          <p:cNvSpPr/>
          <p:nvPr/>
        </p:nvSpPr>
        <p:spPr>
          <a:xfrm rot="18251625">
            <a:off x="6219924" y="2660707"/>
            <a:ext cx="339267" cy="271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sp>
        <p:nvSpPr>
          <p:cNvPr id="133" name="Rechteck 132"/>
          <p:cNvSpPr/>
          <p:nvPr/>
        </p:nvSpPr>
        <p:spPr>
          <a:xfrm>
            <a:off x="6849041" y="2303854"/>
            <a:ext cx="670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dirty="0" err="1" smtClean="0">
                <a:cs typeface="Arial" panose="020B0604020202020204" pitchFamily="34" charset="0"/>
              </a:rPr>
              <a:t>ssDNA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8993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s://image.freepik.com/vektoren-kostenlos/vier-asse-poker-karten-clip-art_91-214748761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0979">
            <a:off x="6874913" y="5038715"/>
            <a:ext cx="1258477" cy="1484690"/>
          </a:xfrm>
          <a:prstGeom prst="rect">
            <a:avLst/>
          </a:prstGeom>
          <a:noFill/>
          <a:scene3d>
            <a:camera prst="orthographicFront">
              <a:rot lat="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b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Why are Parvoviruses Interesting?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076056" y="1556792"/>
            <a:ext cx="3227387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fontAlgn="base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kumimoji="1" lang="en-US" altLang="en-US" sz="24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Extremely robust</a:t>
            </a:r>
          </a:p>
          <a:p>
            <a:pPr marL="361950" indent="-361950" fontAlgn="base"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cs typeface="Times New Roman" pitchFamily="18" charset="0"/>
              </a:rPr>
              <a:t>	Non-enveloped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076255" y="3310912"/>
            <a:ext cx="4019550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fontAlgn="base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kumimoji="1" lang="fr-CH" altLang="en-US" sz="2400" b="1" dirty="0" err="1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Human</a:t>
            </a:r>
            <a:r>
              <a:rPr kumimoji="1" lang="fr-CH" altLang="en-US" sz="24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 </a:t>
            </a:r>
            <a:r>
              <a:rPr kumimoji="1" lang="fr-CH" altLang="en-US" sz="2400" b="1" dirty="0" err="1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pathogens</a:t>
            </a:r>
            <a:endParaRPr kumimoji="1" lang="fr-CH" altLang="en-US" sz="2400" b="1" dirty="0" smtClean="0">
              <a:solidFill>
                <a:prstClr val="black"/>
              </a:solidFill>
              <a:latin typeface="Calibri"/>
              <a:cs typeface="Times New Roman" pitchFamily="18" charset="0"/>
            </a:endParaRPr>
          </a:p>
          <a:p>
            <a:pPr marL="361950" indent="-361950" fontAlgn="base">
              <a:spcBef>
                <a:spcPct val="0"/>
              </a:spcBef>
              <a:buFontTx/>
              <a:buNone/>
              <a:tabLst>
                <a:tab pos="268288" algn="l"/>
              </a:tabLst>
              <a:defRPr/>
            </a:pPr>
            <a:r>
              <a:rPr kumimoji="1" lang="fr-CH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cs typeface="Times New Roman" pitchFamily="18" charset="0"/>
              </a:rPr>
              <a:t>		B19V, </a:t>
            </a:r>
            <a:r>
              <a:rPr kumimoji="1" lang="fr-CH" altLang="en-US" sz="2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cs typeface="Times New Roman" pitchFamily="18" charset="0"/>
              </a:rPr>
              <a:t>Bocavirus</a:t>
            </a:r>
            <a:r>
              <a:rPr kumimoji="1" lang="fr-CH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cs typeface="Times New Roman" pitchFamily="18" charset="0"/>
              </a:rPr>
              <a:t>, PARV4, …?</a:t>
            </a:r>
          </a:p>
        </p:txBody>
      </p:sp>
      <p:sp>
        <p:nvSpPr>
          <p:cNvPr id="13" name="Rectangle 2"/>
          <p:cNvSpPr/>
          <p:nvPr/>
        </p:nvSpPr>
        <p:spPr>
          <a:xfrm>
            <a:off x="5076255" y="2394958"/>
            <a:ext cx="2506662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4488" indent="-342900" fontAlgn="base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kumimoji="1" lang="en-US" altLang="en-US" sz="2400" b="1" dirty="0">
                <a:solidFill>
                  <a:prstClr val="black"/>
                </a:solidFill>
                <a:cs typeface="Times New Roman" pitchFamily="18" charset="0"/>
              </a:rPr>
              <a:t>Very small	</a:t>
            </a:r>
          </a:p>
          <a:p>
            <a:pPr marL="361950" indent="-360363" fontAlgn="base">
              <a:spcBef>
                <a:spcPct val="0"/>
              </a:spcBef>
              <a:defRPr/>
            </a:pPr>
            <a:r>
              <a:rPr kumimoji="1" lang="en-US" alt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itchFamily="18" charset="0"/>
              </a:rPr>
              <a:t>	18-24 nm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076255" y="4149080"/>
            <a:ext cx="3408362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fontAlgn="base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kumimoji="1" lang="fr-CH" altLang="en-US" sz="24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Well </a:t>
            </a:r>
            <a:r>
              <a:rPr kumimoji="1" lang="fr-CH" altLang="en-US" sz="2400" b="1" dirty="0" err="1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characterized</a:t>
            </a:r>
            <a:endParaRPr kumimoji="1" lang="fr-CH" altLang="en-US" sz="2400" b="1" dirty="0" smtClean="0">
              <a:solidFill>
                <a:prstClr val="black"/>
              </a:solidFill>
              <a:latin typeface="Calibri"/>
              <a:cs typeface="Times New Roman" pitchFamily="18" charset="0"/>
            </a:endParaRPr>
          </a:p>
          <a:p>
            <a:pPr marL="361950" indent="-361950" fontAlgn="base">
              <a:spcBef>
                <a:spcPct val="0"/>
              </a:spcBef>
              <a:buFontTx/>
              <a:buNone/>
              <a:defRPr/>
            </a:pPr>
            <a:r>
              <a:rPr kumimoji="1" lang="fr-CH" altLang="en-US" sz="2200" b="1" dirty="0" smtClean="0">
                <a:solidFill>
                  <a:prstClr val="white">
                    <a:lumMod val="50000"/>
                  </a:prstClr>
                </a:solidFill>
                <a:latin typeface="Calibri"/>
                <a:cs typeface="Times New Roman" pitchFamily="18" charset="0"/>
              </a:rPr>
              <a:t>	Animal </a:t>
            </a:r>
            <a:r>
              <a:rPr kumimoji="1" lang="fr-CH" altLang="en-US" sz="2200" b="1" dirty="0" err="1" smtClean="0">
                <a:solidFill>
                  <a:prstClr val="white">
                    <a:lumMod val="50000"/>
                  </a:prstClr>
                </a:solidFill>
                <a:latin typeface="Calibri"/>
                <a:cs typeface="Times New Roman" pitchFamily="18" charset="0"/>
              </a:rPr>
              <a:t>parvoviruses</a:t>
            </a:r>
            <a:endParaRPr kumimoji="1" lang="fr-CH" altLang="en-US" sz="2200" b="1" dirty="0" smtClean="0">
              <a:solidFill>
                <a:prstClr val="white">
                  <a:lumMod val="50000"/>
                </a:prstClr>
              </a:solidFill>
              <a:latin typeface="Calibri"/>
              <a:cs typeface="Times New Roman" pitchFamily="18" charset="0"/>
            </a:endParaRPr>
          </a:p>
        </p:txBody>
      </p:sp>
      <p:pic>
        <p:nvPicPr>
          <p:cNvPr id="15" name="Picture 2" descr="http://1.bp.blogspot.com/_-Fc_06VpG70/SXHEILrFXgI/AAAAAAAAABI/k3D94d0ip7g/s320/29407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1" t="4982" r="4151" b="12518"/>
          <a:stretch/>
        </p:blipFill>
        <p:spPr bwMode="auto">
          <a:xfrm>
            <a:off x="586991" y="1124744"/>
            <a:ext cx="3888432" cy="27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5076056" y="1052736"/>
            <a:ext cx="3227387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buNone/>
              <a:defRPr/>
            </a:pPr>
            <a:r>
              <a:rPr kumimoji="1" lang="en-US" altLang="en-US" sz="26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Advantages</a:t>
            </a: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51520" y="3933056"/>
            <a:ext cx="3227387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buNone/>
              <a:defRPr/>
            </a:pPr>
            <a:r>
              <a:rPr kumimoji="1" lang="en-US" altLang="en-US" sz="26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Applications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428236" y="5051211"/>
            <a:ext cx="5112568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fontAlgn="base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kumimoji="1" lang="en-US" altLang="en-US" sz="24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Gene therapy</a:t>
            </a:r>
          </a:p>
          <a:p>
            <a:pPr marL="361950" indent="-361950" fontAlgn="base"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cs typeface="Times New Roman" pitchFamily="18" charset="0"/>
              </a:rPr>
              <a:t>	AAV gene therapy vectors</a:t>
            </a: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428235" y="5843299"/>
            <a:ext cx="5655933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fontAlgn="base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kumimoji="1" lang="en-US" altLang="en-US" sz="24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Pathogen safety (Worst case models)</a:t>
            </a:r>
          </a:p>
          <a:p>
            <a:pPr marL="361950" indent="-361950" fontAlgn="base"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cs typeface="Times New Roman" pitchFamily="18" charset="0"/>
              </a:rPr>
              <a:t>	Animal parvoviruses (CPV, MVM)</a:t>
            </a: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435645" y="4525670"/>
            <a:ext cx="51125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fontAlgn="base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kumimoji="1" lang="en-US" altLang="en-US" sz="24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Oncolytic capacity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477896" y="1499012"/>
            <a:ext cx="4729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/>
              <a:t>Parvoviruses</a:t>
            </a:r>
            <a:endParaRPr lang="de-CH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err="1" smtClean="0"/>
              <a:t>Infect</a:t>
            </a:r>
            <a:r>
              <a:rPr lang="de-CH" b="1" dirty="0" smtClean="0"/>
              <a:t> a </a:t>
            </a:r>
            <a:r>
              <a:rPr lang="de-CH" b="1" dirty="0" err="1" smtClean="0"/>
              <a:t>wide</a:t>
            </a:r>
            <a:r>
              <a:rPr lang="de-CH" b="1" dirty="0" smtClean="0"/>
              <a:t> </a:t>
            </a:r>
            <a:r>
              <a:rPr lang="de-CH" b="1" dirty="0" err="1" smtClean="0"/>
              <a:t>range</a:t>
            </a:r>
            <a:r>
              <a:rPr lang="de-CH" b="1" dirty="0" smtClean="0"/>
              <a:t> </a:t>
            </a:r>
            <a:r>
              <a:rPr lang="de-CH" b="1" dirty="0" err="1" smtClean="0"/>
              <a:t>of</a:t>
            </a:r>
            <a:r>
              <a:rPr lang="de-CH" b="1" dirty="0" smtClean="0"/>
              <a:t> </a:t>
            </a:r>
            <a:r>
              <a:rPr lang="de-CH" b="1" dirty="0" err="1" smtClean="0"/>
              <a:t>hosts</a:t>
            </a:r>
            <a:endParaRPr lang="de-CH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smtClean="0"/>
              <a:t>….</a:t>
            </a:r>
            <a:r>
              <a:rPr lang="de-CH" b="1" dirty="0" err="1" smtClean="0"/>
              <a:t>go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 </a:t>
            </a:r>
            <a:r>
              <a:rPr lang="de-CH" b="1" dirty="0" err="1" smtClean="0"/>
              <a:t>parvo-bible</a:t>
            </a:r>
            <a:endParaRPr lang="de-CH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smtClean="0"/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smtClean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 smtClean="0"/>
              <a:t>…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64287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3168540" y="2065157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Egress of progeny </a:t>
            </a:r>
            <a:r>
              <a:rPr lang="en-US" dirty="0" err="1"/>
              <a:t>virions</a:t>
            </a:r>
            <a:r>
              <a:rPr lang="en-US" dirty="0"/>
              <a:t> from the nuclear periphery to the plasma membrane through ER and Golgi is a regulated process involving COPII vesicles (</a:t>
            </a:r>
            <a:r>
              <a:rPr lang="en-US" dirty="0" err="1"/>
              <a:t>Bär</a:t>
            </a:r>
            <a:r>
              <a:rPr lang="en-US" dirty="0"/>
              <a:t> et al., 2008). This pathway is not only needed to induce post-assembly modification to mature progeny particles, but also for the coordinated release of </a:t>
            </a:r>
            <a:r>
              <a:rPr lang="en-US" dirty="0" err="1"/>
              <a:t>virions</a:t>
            </a:r>
            <a:r>
              <a:rPr lang="en-US" dirty="0"/>
              <a:t> by induction of cytolysis (</a:t>
            </a:r>
            <a:r>
              <a:rPr lang="en-US" dirty="0" err="1"/>
              <a:t>Bär</a:t>
            </a:r>
            <a:r>
              <a:rPr lang="en-US" dirty="0"/>
              <a:t> et al., 2013).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949" y="1052735"/>
            <a:ext cx="5472608" cy="530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5868144" y="135961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Cell</a:t>
            </a:r>
            <a:r>
              <a:rPr lang="de-CH" sz="1400" b="1" dirty="0" smtClean="0"/>
              <a:t> Membrane</a:t>
            </a:r>
            <a:endParaRPr lang="en-US" sz="1400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899592" y="2215497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Endoplasmic</a:t>
            </a:r>
            <a:r>
              <a:rPr lang="de-CH" sz="1400" b="1" dirty="0" smtClean="0"/>
              <a:t> </a:t>
            </a:r>
            <a:r>
              <a:rPr lang="de-CH" sz="1400" b="1" dirty="0" err="1" smtClean="0"/>
              <a:t>Reticulum</a:t>
            </a:r>
            <a:endParaRPr lang="en-US" sz="14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6488422" y="321297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Lysosome</a:t>
            </a:r>
            <a:endParaRPr lang="en-US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6588224" y="469566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err="1" smtClean="0"/>
              <a:t>Endosome</a:t>
            </a:r>
            <a:endParaRPr lang="en-US" sz="14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6156176" y="557860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solidFill>
                  <a:srgbClr val="FF0000"/>
                </a:solidFill>
              </a:rPr>
              <a:t>ENDOCYTOSIS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267744" y="6356437"/>
            <a:ext cx="1159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solidFill>
                  <a:srgbClr val="FF0000"/>
                </a:solidFill>
              </a:rPr>
              <a:t>EXOCYTOSIS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681" y="4291556"/>
            <a:ext cx="972208" cy="111600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17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3" name="Freeform 40"/>
          <p:cNvSpPr/>
          <p:nvPr/>
        </p:nvSpPr>
        <p:spPr>
          <a:xfrm rot="13873920">
            <a:off x="105051" y="4772286"/>
            <a:ext cx="828254" cy="158662"/>
          </a:xfrm>
          <a:custGeom>
            <a:avLst/>
            <a:gdLst>
              <a:gd name="connsiteX0" fmla="*/ 0 w 3017212"/>
              <a:gd name="connsiteY0" fmla="*/ 446425 h 885159"/>
              <a:gd name="connsiteX1" fmla="*/ 323272 w 3017212"/>
              <a:gd name="connsiteY1" fmla="*/ 15395 h 885159"/>
              <a:gd name="connsiteX2" fmla="*/ 692727 w 3017212"/>
              <a:gd name="connsiteY2" fmla="*/ 885153 h 885159"/>
              <a:gd name="connsiteX3" fmla="*/ 1016000 w 3017212"/>
              <a:gd name="connsiteY3" fmla="*/ 1 h 885159"/>
              <a:gd name="connsiteX4" fmla="*/ 1354666 w 3017212"/>
              <a:gd name="connsiteY4" fmla="*/ 885153 h 885159"/>
              <a:gd name="connsiteX5" fmla="*/ 1662545 w 3017212"/>
              <a:gd name="connsiteY5" fmla="*/ 1 h 885159"/>
              <a:gd name="connsiteX6" fmla="*/ 1893454 w 3017212"/>
              <a:gd name="connsiteY6" fmla="*/ 885153 h 885159"/>
              <a:gd name="connsiteX7" fmla="*/ 2201333 w 3017212"/>
              <a:gd name="connsiteY7" fmla="*/ 1 h 885159"/>
              <a:gd name="connsiteX8" fmla="*/ 2493818 w 3017212"/>
              <a:gd name="connsiteY8" fmla="*/ 877456 h 885159"/>
              <a:gd name="connsiteX9" fmla="*/ 2770909 w 3017212"/>
              <a:gd name="connsiteY9" fmla="*/ 15395 h 885159"/>
              <a:gd name="connsiteX10" fmla="*/ 3017212 w 3017212"/>
              <a:gd name="connsiteY10" fmla="*/ 523395 h 88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7212" h="885159">
                <a:moveTo>
                  <a:pt x="0" y="446425"/>
                </a:moveTo>
                <a:cubicBezTo>
                  <a:pt x="103909" y="194349"/>
                  <a:pt x="207818" y="-57726"/>
                  <a:pt x="323272" y="15395"/>
                </a:cubicBezTo>
                <a:cubicBezTo>
                  <a:pt x="438727" y="88516"/>
                  <a:pt x="577272" y="887719"/>
                  <a:pt x="692727" y="885153"/>
                </a:cubicBezTo>
                <a:cubicBezTo>
                  <a:pt x="808182" y="882587"/>
                  <a:pt x="905677" y="1"/>
                  <a:pt x="1016000" y="1"/>
                </a:cubicBezTo>
                <a:cubicBezTo>
                  <a:pt x="1126323" y="1"/>
                  <a:pt x="1246909" y="885153"/>
                  <a:pt x="1354666" y="885153"/>
                </a:cubicBezTo>
                <a:cubicBezTo>
                  <a:pt x="1462423" y="885153"/>
                  <a:pt x="1572747" y="1"/>
                  <a:pt x="1662545" y="1"/>
                </a:cubicBezTo>
                <a:cubicBezTo>
                  <a:pt x="1752343" y="1"/>
                  <a:pt x="1803656" y="885153"/>
                  <a:pt x="1893454" y="885153"/>
                </a:cubicBezTo>
                <a:cubicBezTo>
                  <a:pt x="1983252" y="885153"/>
                  <a:pt x="2101272" y="1284"/>
                  <a:pt x="2201333" y="1"/>
                </a:cubicBezTo>
                <a:cubicBezTo>
                  <a:pt x="2301394" y="-1282"/>
                  <a:pt x="2398889" y="874890"/>
                  <a:pt x="2493818" y="877456"/>
                </a:cubicBezTo>
                <a:cubicBezTo>
                  <a:pt x="2588747" y="880022"/>
                  <a:pt x="2683677" y="74405"/>
                  <a:pt x="2770909" y="15395"/>
                </a:cubicBezTo>
                <a:cubicBezTo>
                  <a:pt x="2858141" y="-43615"/>
                  <a:pt x="3017212" y="523395"/>
                  <a:pt x="3017212" y="523395"/>
                </a:cubicBezTo>
              </a:path>
            </a:pathLst>
          </a:custGeom>
          <a:ln>
            <a:gradFill flip="none" rotWithShape="1">
              <a:gsLst>
                <a:gs pos="0">
                  <a:srgbClr val="C00000">
                    <a:lumMod val="0"/>
                    <a:lumOff val="100000"/>
                  </a:srgbClr>
                </a:gs>
                <a:gs pos="50000">
                  <a:srgbClr val="FF0000"/>
                </a:gs>
                <a:gs pos="100000">
                  <a:srgbClr val="FF4747"/>
                </a:gs>
              </a:gsLst>
              <a:lin ang="0" scaled="1"/>
              <a:tileRect/>
            </a:gradFill>
          </a:ln>
          <a:effectLst>
            <a:outerShdw blurRad="40000" dist="23000" dir="5400000" rotWithShape="0">
              <a:srgbClr val="000000">
                <a:alpha val="47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267744" y="6165304"/>
            <a:ext cx="178144" cy="189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199196" y="5101511"/>
            <a:ext cx="178144" cy="189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419872" y="4797152"/>
            <a:ext cx="178144" cy="189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-2568890" y="1673404"/>
            <a:ext cx="8514861" cy="4437112"/>
            <a:chOff x="-2568890" y="1673404"/>
            <a:chExt cx="8514861" cy="4437112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979711" y="4005064"/>
              <a:ext cx="3910546" cy="2083149"/>
              <a:chOff x="1979711" y="4005064"/>
              <a:chExt cx="3910546" cy="2083149"/>
            </a:xfrm>
          </p:grpSpPr>
          <p:pic>
            <p:nvPicPr>
              <p:cNvPr id="5" name="Picture 4" descr="tb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 rot="10800000">
                <a:off x="1979711" y="5035282"/>
                <a:ext cx="3910545" cy="1052931"/>
              </a:xfrm>
              <a:prstGeom prst="rect">
                <a:avLst/>
              </a:prstGeom>
              <a:noFill/>
            </p:spPr>
          </p:pic>
          <p:pic>
            <p:nvPicPr>
              <p:cNvPr id="6" name="Picture 4" descr="tb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t="29489" r="66165" b="41021"/>
              <a:stretch/>
            </p:blipFill>
            <p:spPr bwMode="auto">
              <a:xfrm rot="10800000">
                <a:off x="3398299" y="4005064"/>
                <a:ext cx="2491958" cy="1555818"/>
              </a:xfrm>
              <a:prstGeom prst="rect">
                <a:avLst/>
              </a:prstGeom>
              <a:noFill/>
            </p:spPr>
          </p:pic>
        </p:grpSp>
        <p:sp>
          <p:nvSpPr>
            <p:cNvPr id="4" name="Ellipse 3"/>
            <p:cNvSpPr/>
            <p:nvPr/>
          </p:nvSpPr>
          <p:spPr>
            <a:xfrm>
              <a:off x="-2568890" y="1673404"/>
              <a:ext cx="8514861" cy="44371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7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0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286000" y="1582341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google.ch/search?q=troubles&amp;biw=1440&amp;bih=791&amp;source=lnms&amp;tbm=isch&amp;sa=X&amp;ved=0CAYQ_AUoAWoVChMIiNye_fHVyAIVy7UUCh0tLgAL#tbm=isch&amp;tbs=rimg%3ACfBW0KVwiI7TIjg31otRmn6caT--lbTycMGHYK4saJI8YczwWLyHRS9PEaAzxEfPCNUjZ3Apqw1jOMzNccBxvDR5ZCoSCTfWi1GafpxpEfTxbQVmA89_1KhIJP76VtPJwwYcRLk9jT-LN5JEqEglgrixokjxhzBEsthGRwrZNRSoSCfBYvIdFL08REfNnFD4bQMnRKhIJoDPER88I1SMRdzeQcUqvON8qEglncCmrDWM4zBE2iZ237eVbRSoSCc1xwHG8NHlkEc1fMjr_1GaaN&amp;q=Problem%20m%C3%A4nnlein&amp;imgrc=dLB2ZGnQj4_liM%3A</a:t>
            </a:r>
          </a:p>
        </p:txBody>
      </p:sp>
    </p:spTree>
    <p:extLst>
      <p:ext uri="{BB962C8B-B14F-4D97-AF65-F5344CB8AC3E}">
        <p14:creationId xmlns:p14="http://schemas.microsoft.com/office/powerpoint/2010/main" val="318702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Why are Parvoviruses Interesting?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2" descr="http://1.bp.blogspot.com/_-Fc_06VpG70/SXHEILrFXgI/AAAAAAAAABI/k3D94d0ip7g/s320/29407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1" t="4982" r="4151" b="12518"/>
          <a:stretch/>
        </p:blipFill>
        <p:spPr bwMode="auto">
          <a:xfrm>
            <a:off x="4932040" y="1001994"/>
            <a:ext cx="3490791" cy="24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51520" y="1556792"/>
            <a:ext cx="7488832" cy="529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smtClean="0"/>
              <a:t>Important Human Pathogens</a:t>
            </a:r>
          </a:p>
          <a:p>
            <a:pPr marL="806450" lvl="2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kumimoji="1" lang="en-US" altLang="en-US" b="1" dirty="0" smtClean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B19V, </a:t>
            </a:r>
            <a:r>
              <a:rPr kumimoji="1" lang="en-US" altLang="en-US" b="1" dirty="0" err="1" smtClean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Bocavirus</a:t>
            </a:r>
            <a:r>
              <a:rPr kumimoji="1" lang="en-US" altLang="en-US" b="1" dirty="0" smtClean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, PARV4, …?</a:t>
            </a:r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smtClean="0"/>
              <a:t>Vectors for Gene Therapy</a:t>
            </a:r>
          </a:p>
          <a:p>
            <a:pPr marL="806450" lvl="2" indent="-285750">
              <a:spcAft>
                <a:spcPts val="100"/>
              </a:spcAft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AAV</a:t>
            </a:r>
          </a:p>
          <a:p>
            <a:pPr marL="1263650" lvl="4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Infects humans</a:t>
            </a:r>
          </a:p>
          <a:p>
            <a:pPr marL="1263650" lvl="4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Non-pathogenic in humans </a:t>
            </a:r>
          </a:p>
          <a:p>
            <a:pPr marL="1263650" lvl="4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Dominant phase of the life cycle: persistent or latent phase </a:t>
            </a:r>
          </a:p>
          <a:p>
            <a:pPr marL="806450" lvl="3" indent="-285750"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   		       site-specific integration into chromosome 19</a:t>
            </a:r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smtClean="0"/>
              <a:t>Oncolytic potential</a:t>
            </a:r>
          </a:p>
          <a:p>
            <a:pPr marL="806450" lvl="3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Rodent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parvoviruses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H1-PV /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MVM</a:t>
            </a:r>
            <a:endParaRPr lang="en-US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b="1" dirty="0" smtClean="0"/>
              <a:t>Worst Case Models for Pathogen Safety in Industry (Biologics)</a:t>
            </a:r>
          </a:p>
          <a:p>
            <a:pPr marL="8064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Highly robust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nimal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arvoviruses (MVM, CPV, PPV,..)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CH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</p:txBody>
      </p:sp>
      <p:pic>
        <p:nvPicPr>
          <p:cNvPr id="7" name="Picture 6" descr="https://image.freepik.com/vektoren-kostenlos/vier-asse-poker-karten-clip-art_91-214748761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0979">
            <a:off x="6802905" y="5015115"/>
            <a:ext cx="1258477" cy="1484690"/>
          </a:xfrm>
          <a:prstGeom prst="rect">
            <a:avLst/>
          </a:prstGeom>
          <a:noFill/>
          <a:scene3d>
            <a:camera prst="orthographicFront">
              <a:rot lat="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Taxonomy of the Family </a:t>
            </a:r>
            <a:r>
              <a:rPr lang="en-US" sz="2800" b="1" i="1" dirty="0" err="1" smtClean="0">
                <a:solidFill>
                  <a:schemeClr val="bg1"/>
                </a:solidFill>
                <a:latin typeface="+mj-lt"/>
              </a:rPr>
              <a:t>Parvoviridae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2" name="Picture 4" descr="C:\Users\Raphael\Desktop 4\Prezi Präsentation Bilder\Tree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881" y="4483810"/>
            <a:ext cx="1656184" cy="204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Raphael\Desktop 4\Prezi Präsentation Bilder\Taxonom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30733"/>
            <a:ext cx="5096002" cy="4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392674" y="1340768"/>
            <a:ext cx="100811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buNone/>
              <a:defRPr/>
            </a:pPr>
            <a:r>
              <a:rPr kumimoji="1" lang="en-US" altLang="en-US" sz="12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Genera</a:t>
            </a:r>
            <a:endParaRPr kumimoji="1" lang="en-US" altLang="en-US" sz="2000" b="1" dirty="0" smtClean="0">
              <a:solidFill>
                <a:prstClr val="black"/>
              </a:solidFill>
              <a:latin typeface="Calibri"/>
              <a:cs typeface="Times New Roman" pitchFamily="18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5148064" y="1385188"/>
            <a:ext cx="4006822" cy="321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1200"/>
              </a:spcAft>
              <a:buNone/>
              <a:defRPr/>
            </a:pPr>
            <a:r>
              <a:rPr kumimoji="1" lang="en-US" altLang="en-US" sz="20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Subdivision based on </a:t>
            </a:r>
          </a:p>
          <a:p>
            <a:pPr marL="444500" indent="-285750" fontAlgn="base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kumimoji="1" lang="en-US" altLang="en-US" sz="18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Transcription map</a:t>
            </a:r>
          </a:p>
          <a:p>
            <a:pPr marL="444500" indent="-285750" fontAlgn="base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kumimoji="1" lang="en-US" altLang="en-US" sz="18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Organization of the ITRs</a:t>
            </a:r>
          </a:p>
          <a:p>
            <a:pPr marL="444500" indent="-285750" fontAlgn="base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kumimoji="1" lang="en-US" altLang="en-US" sz="18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Ability to replicate autonomously or with a helper virus</a:t>
            </a:r>
          </a:p>
          <a:p>
            <a:pPr marL="444500" indent="-285750" fontAlgn="base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kumimoji="1" lang="en-US" altLang="en-US" sz="1800" b="1" dirty="0">
                <a:solidFill>
                  <a:prstClr val="black"/>
                </a:solidFill>
                <a:latin typeface="Calibri"/>
                <a:cs typeface="Times New Roman" pitchFamily="18" charset="0"/>
              </a:rPr>
              <a:t>Sense of the ssDNA genome</a:t>
            </a:r>
          </a:p>
          <a:p>
            <a:pPr marL="444500" indent="-285750" fontAlgn="base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en-US" sz="1800" b="1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Sequence homology amongst the subfamily </a:t>
            </a:r>
          </a:p>
          <a:p>
            <a:pPr marL="457200" indent="-457200" fontAlgn="base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kumimoji="1" lang="en-US" altLang="en-US" sz="2600" b="1" dirty="0" smtClean="0">
              <a:solidFill>
                <a:prstClr val="black"/>
              </a:solidFill>
              <a:latin typeface="Calibri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43010" name="Picture 2" descr="C:\Users\Raphael\Desktop 4\Prezi Präsentation Bilder\Structu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057" y="2058618"/>
            <a:ext cx="3211423" cy="392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09" name="Picture 1" descr="C:\Users\Raphael\Desktop 4\Prezi Präsentation Bilder\Structural Protein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" y="1911045"/>
            <a:ext cx="5479323" cy="439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Structure of MVM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http://www.bnzmaterials.com/wp-content/uploads/2014/06/insulating-aggregates-look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24"/>
          <a:stretch/>
        </p:blipFill>
        <p:spPr bwMode="auto">
          <a:xfrm flipH="1">
            <a:off x="5508104" y="349453"/>
            <a:ext cx="1540997" cy="219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9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41985" name="Picture 1" descr="C:\Users\Raphael\Desktop 4\Prezi Präsentation Bilder\Cycle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r="1157" b="3746"/>
          <a:stretch/>
        </p:blipFill>
        <p:spPr bwMode="auto">
          <a:xfrm>
            <a:off x="224854" y="1126612"/>
            <a:ext cx="737832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4308" y="104184"/>
            <a:ext cx="7515920" cy="49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Life Cycle</a:t>
            </a:r>
            <a:endParaRPr lang="en-US" sz="2800" b="1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1986" name="Picture 2" descr="C:\Users\Raphael\Desktop 4\Prezi Präsentation Bilder\Zirkel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5821">
            <a:off x="6694008" y="4668055"/>
            <a:ext cx="1876763" cy="20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b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3642" y="-196"/>
            <a:ext cx="8978130" cy="10529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65" b="1022"/>
          <a:stretch/>
        </p:blipFill>
        <p:spPr bwMode="auto">
          <a:xfrm>
            <a:off x="6051469" y="5115344"/>
            <a:ext cx="3103417" cy="17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611560" y="1484784"/>
            <a:ext cx="4359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dirty="0" smtClean="0"/>
              <a:t>Surface </a:t>
            </a:r>
            <a:r>
              <a:rPr lang="de-CH" b="1" i="1" dirty="0" err="1" smtClean="0"/>
              <a:t>electrostatics</a:t>
            </a:r>
            <a:r>
              <a:rPr lang="de-CH" b="1" i="1" dirty="0" smtClean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b="1" i="1" dirty="0" smtClean="0"/>
              <a:t>Start </a:t>
            </a:r>
            <a:r>
              <a:rPr lang="de-CH" b="1" i="1" dirty="0" err="1" smtClean="0"/>
              <a:t>with</a:t>
            </a:r>
            <a:r>
              <a:rPr lang="de-CH" b="1" i="1" dirty="0" smtClean="0"/>
              <a:t> </a:t>
            </a:r>
            <a:r>
              <a:rPr lang="de-CH" b="1" i="1" dirty="0" err="1" smtClean="0"/>
              <a:t>surface</a:t>
            </a:r>
            <a:r>
              <a:rPr lang="de-CH" b="1" i="1" dirty="0" smtClean="0"/>
              <a:t> </a:t>
            </a:r>
            <a:r>
              <a:rPr lang="de-CH" b="1" i="1" dirty="0" err="1" smtClean="0"/>
              <a:t>electrostatics</a:t>
            </a:r>
            <a:r>
              <a:rPr lang="de-CH" b="1" i="1" dirty="0" smtClean="0"/>
              <a:t>.. </a:t>
            </a:r>
            <a:r>
              <a:rPr lang="de-CH" b="1" i="1" dirty="0" err="1" smtClean="0"/>
              <a:t>Why</a:t>
            </a:r>
            <a:r>
              <a:rPr lang="de-CH" b="1" i="1" dirty="0" smtClean="0"/>
              <a:t> </a:t>
            </a:r>
            <a:r>
              <a:rPr lang="de-CH" b="1" i="1" dirty="0" err="1" smtClean="0"/>
              <a:t>interesting</a:t>
            </a:r>
            <a:r>
              <a:rPr lang="de-CH" b="1" i="1" dirty="0" smtClean="0"/>
              <a:t>..?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b="1" i="1" dirty="0" smtClean="0"/>
              <a:t>Show </a:t>
            </a:r>
            <a:r>
              <a:rPr lang="de-CH" b="1" i="1" dirty="0" err="1" smtClean="0"/>
              <a:t>results</a:t>
            </a:r>
            <a:r>
              <a:rPr lang="de-CH" b="1" i="1" dirty="0" smtClean="0"/>
              <a:t>.. </a:t>
            </a:r>
            <a:r>
              <a:rPr lang="de-CH" b="1" i="1" dirty="0" err="1" smtClean="0"/>
              <a:t>Chromatofocusing</a:t>
            </a:r>
            <a:r>
              <a:rPr lang="de-CH" b="1" i="1" dirty="0" smtClean="0"/>
              <a:t>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b="1" i="1" dirty="0" smtClean="0"/>
              <a:t>AEX.. TWO POPULATIONS OF WT!!!! </a:t>
            </a:r>
            <a:r>
              <a:rPr lang="de-CH" b="1" i="1" dirty="0" smtClean="0">
                <a:sym typeface="Wingdings" panose="05000000000000000000" pitchFamily="2" charset="2"/>
              </a:rPr>
              <a:t> WHAAAATTT?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146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</Words>
  <Application>Microsoft Office PowerPoint</Application>
  <PresentationFormat>Bildschirmpräsentation (4:3)</PresentationFormat>
  <Paragraphs>372</Paragraphs>
  <Slides>46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47" baseType="lpstr">
      <vt:lpstr>Larissa</vt:lpstr>
      <vt:lpstr>Characterization of the Pre-Lytic Active Egress of a Non-Enveloped Virus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Characterization of the Pre-Lytic Active Egress of a Non-Enveloped Virus</dc:title>
  <dc:creator>Raphael Wolfisberg</dc:creator>
  <cp:lastModifiedBy>Raphael Wolfisberg</cp:lastModifiedBy>
  <cp:revision>153</cp:revision>
  <dcterms:created xsi:type="dcterms:W3CDTF">2015-10-16T09:31:44Z</dcterms:created>
  <dcterms:modified xsi:type="dcterms:W3CDTF">2015-10-22T12:02:05Z</dcterms:modified>
</cp:coreProperties>
</file>